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87" r:id="rId3"/>
    <p:sldId id="290" r:id="rId4"/>
    <p:sldId id="289" r:id="rId5"/>
    <p:sldId id="291" r:id="rId6"/>
    <p:sldId id="295" r:id="rId7"/>
    <p:sldId id="288" r:id="rId8"/>
    <p:sldId id="262" r:id="rId9"/>
    <p:sldId id="263" r:id="rId10"/>
    <p:sldId id="268" r:id="rId11"/>
    <p:sldId id="280" r:id="rId12"/>
    <p:sldId id="281" r:id="rId13"/>
    <p:sldId id="292" r:id="rId14"/>
    <p:sldId id="294" r:id="rId15"/>
    <p:sldId id="1079" r:id="rId16"/>
    <p:sldId id="1078" r:id="rId17"/>
  </p:sldIdLst>
  <p:sldSz cx="12192000" cy="6858000"/>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p:cViewPr varScale="1">
        <p:scale>
          <a:sx n="83" d="100"/>
          <a:sy n="83" d="100"/>
        </p:scale>
        <p:origin x="348" y="270"/>
      </p:cViewPr>
      <p:guideLst/>
    </p:cSldViewPr>
  </p:slideViewPr>
  <p:notesTextViewPr>
    <p:cViewPr>
      <p:scale>
        <a:sx n="1" d="1"/>
        <a:sy n="1" d="1"/>
      </p:scale>
      <p:origin x="0" y="0"/>
    </p:cViewPr>
  </p:notesTextViewPr>
  <p:notesViewPr>
    <p:cSldViewPr snapToGrid="0">
      <p:cViewPr varScale="1">
        <p:scale>
          <a:sx n="72" d="100"/>
          <a:sy n="72" d="100"/>
        </p:scale>
        <p:origin x="2694" y="3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49830E-B5F4-4224-962C-8509BE6B32AA}"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EAB34B07-346F-4B00-9AD9-C7E319CEA0B1}">
      <dgm:prSet custT="1"/>
      <dgm:spPr>
        <a:solidFill>
          <a:schemeClr val="accent2"/>
        </a:solidFill>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Accessibility to remote areas: Telehealth platforms enable access to individuals in rural and underserved regions, overcoming geographical barriers to support services.</a:t>
          </a:r>
        </a:p>
      </dgm:t>
    </dgm:pt>
    <dgm:pt modelId="{8E94A483-2D59-4B8E-9F83-7F8FD7475960}" type="parTrans" cxnId="{8CC8F4F3-0F3F-4684-BD24-84B616A20364}">
      <dgm:prSet/>
      <dgm:spPr/>
      <dgm:t>
        <a:bodyPr/>
        <a:lstStyle/>
        <a:p>
          <a:endParaRPr lang="en-US"/>
        </a:p>
      </dgm:t>
    </dgm:pt>
    <dgm:pt modelId="{BDBF1AA3-9C7A-4441-8E02-A1B9D2757256}" type="sibTrans" cxnId="{8CC8F4F3-0F3F-4684-BD24-84B616A20364}">
      <dgm:prSet/>
      <dgm:spPr/>
      <dgm:t>
        <a:bodyPr/>
        <a:lstStyle/>
        <a:p>
          <a:endParaRPr lang="en-US"/>
        </a:p>
      </dgm:t>
    </dgm:pt>
    <dgm:pt modelId="{900DA320-71FE-4B0D-B678-639F6F51C698}">
      <dgm:prSet custT="1"/>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Cost-effective solutions: Implementing telehealth for peer support can reduce costs, making services more affordable and scalable.</a:t>
          </a:r>
        </a:p>
      </dgm:t>
    </dgm:pt>
    <dgm:pt modelId="{C48C9748-FC99-4EB8-B097-AF4EBE138173}" type="parTrans" cxnId="{C349ED52-3151-4AB7-8003-098993BD3F43}">
      <dgm:prSet/>
      <dgm:spPr/>
      <dgm:t>
        <a:bodyPr/>
        <a:lstStyle/>
        <a:p>
          <a:endParaRPr lang="en-US"/>
        </a:p>
      </dgm:t>
    </dgm:pt>
    <dgm:pt modelId="{1CAA369B-FE6A-46E6-9292-0A4A1284DA8C}" type="sibTrans" cxnId="{C349ED52-3151-4AB7-8003-098993BD3F43}">
      <dgm:prSet/>
      <dgm:spPr/>
      <dgm:t>
        <a:bodyPr/>
        <a:lstStyle/>
        <a:p>
          <a:endParaRPr lang="en-US"/>
        </a:p>
      </dgm:t>
    </dgm:pt>
    <dgm:pt modelId="{8FC7DCFC-76F5-4C2A-9933-D1F434AF34F9}">
      <dgm:prSet custT="1"/>
      <dgm:spPr>
        <a:solidFill>
          <a:schemeClr val="accent2"/>
        </a:solidFill>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Enhanced reach and scalability: Leveraging tele-health expands the reach of peer support programs, allowing for broader participation and engagement across diverse populations.</a:t>
          </a:r>
        </a:p>
      </dgm:t>
    </dgm:pt>
    <dgm:pt modelId="{72D287B9-3204-4E20-A3A2-25A7E4A53F65}" type="parTrans" cxnId="{ED4AA67F-3761-4C91-AAEB-E06E89A0DA3F}">
      <dgm:prSet/>
      <dgm:spPr/>
      <dgm:t>
        <a:bodyPr/>
        <a:lstStyle/>
        <a:p>
          <a:endParaRPr lang="en-US"/>
        </a:p>
      </dgm:t>
    </dgm:pt>
    <dgm:pt modelId="{89DABBBD-1766-49B7-8DC1-BBA87F2E8865}" type="sibTrans" cxnId="{ED4AA67F-3761-4C91-AAEB-E06E89A0DA3F}">
      <dgm:prSet/>
      <dgm:spPr/>
      <dgm:t>
        <a:bodyPr/>
        <a:lstStyle/>
        <a:p>
          <a:endParaRPr lang="en-US"/>
        </a:p>
      </dgm:t>
    </dgm:pt>
    <dgm:pt modelId="{B363AF55-3080-4AC8-9BBF-A8C5EFB8A419}">
      <dgm:prSet custT="1"/>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People have a choice of peer. They are able to match to a peer vs. being assigned a peer.</a:t>
          </a:r>
        </a:p>
      </dgm:t>
    </dgm:pt>
    <dgm:pt modelId="{AD62769B-DC16-448A-A695-C724AD3477EE}" type="parTrans" cxnId="{0682817A-E5D8-4BAE-9650-47B0BAA33740}">
      <dgm:prSet/>
      <dgm:spPr/>
      <dgm:t>
        <a:bodyPr/>
        <a:lstStyle/>
        <a:p>
          <a:endParaRPr lang="en-US"/>
        </a:p>
      </dgm:t>
    </dgm:pt>
    <dgm:pt modelId="{7EEBDF55-4757-4C00-89DE-2BC3BF64B920}" type="sibTrans" cxnId="{0682817A-E5D8-4BAE-9650-47B0BAA33740}">
      <dgm:prSet/>
      <dgm:spPr/>
      <dgm:t>
        <a:bodyPr/>
        <a:lstStyle/>
        <a:p>
          <a:endParaRPr lang="en-US"/>
        </a:p>
      </dgm:t>
    </dgm:pt>
    <dgm:pt modelId="{22F0B641-919F-47D6-8F77-DD0B2657E6D6}">
      <dgm:prSet custT="1"/>
      <dgm:spPr>
        <a:solidFill>
          <a:schemeClr val="accent2"/>
        </a:solidFill>
      </dgm:spPr>
      <dgm:t>
        <a:bodyPr/>
        <a:lstStyle/>
        <a:p>
          <a:r>
            <a:rPr lang="en-US" sz="1800" dirty="0">
              <a:latin typeface="Calibri" panose="020F0502020204030204" pitchFamily="34" charset="0"/>
              <a:ea typeface="Calibri" panose="020F0502020204030204" pitchFamily="34" charset="0"/>
              <a:cs typeface="Calibri" panose="020F0502020204030204" pitchFamily="34" charset="0"/>
            </a:rPr>
            <a:t>I</a:t>
          </a:r>
          <a:r>
            <a:rPr lang="en-US" sz="1800" b="0" dirty="0">
              <a:latin typeface="Calibri" panose="020F0502020204030204" pitchFamily="34" charset="0"/>
              <a:ea typeface="Calibri" panose="020F0502020204030204" pitchFamily="34" charset="0"/>
              <a:cs typeface="Calibri" panose="020F0502020204030204" pitchFamily="34" charset="0"/>
            </a:rPr>
            <a:t>ncreased days/ hours of availability</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ACDDCA57-9D79-4D27-BC7D-713B75E934A1}" type="parTrans" cxnId="{EB5458D5-70B8-4AE4-81E4-79725688EDE4}">
      <dgm:prSet/>
      <dgm:spPr/>
      <dgm:t>
        <a:bodyPr/>
        <a:lstStyle/>
        <a:p>
          <a:endParaRPr lang="en-US"/>
        </a:p>
      </dgm:t>
    </dgm:pt>
    <dgm:pt modelId="{233C129A-BFAA-48F4-82AA-EBDE3FEF3DD2}" type="sibTrans" cxnId="{EB5458D5-70B8-4AE4-81E4-79725688EDE4}">
      <dgm:prSet/>
      <dgm:spPr/>
      <dgm:t>
        <a:bodyPr/>
        <a:lstStyle/>
        <a:p>
          <a:endParaRPr lang="en-US"/>
        </a:p>
      </dgm:t>
    </dgm:pt>
    <dgm:pt modelId="{4747CEB6-7503-4328-8B8F-9A05B7E8BC15}" type="pres">
      <dgm:prSet presAssocID="{D149830E-B5F4-4224-962C-8509BE6B32AA}" presName="Name0" presStyleCnt="0">
        <dgm:presLayoutVars>
          <dgm:dir/>
          <dgm:resizeHandles val="exact"/>
        </dgm:presLayoutVars>
      </dgm:prSet>
      <dgm:spPr/>
    </dgm:pt>
    <dgm:pt modelId="{E62FAD58-6A8F-4136-9D18-C918E95DBDB3}" type="pres">
      <dgm:prSet presAssocID="{EAB34B07-346F-4B00-9AD9-C7E319CEA0B1}" presName="node" presStyleLbl="node1" presStyleIdx="0" presStyleCnt="5">
        <dgm:presLayoutVars>
          <dgm:bulletEnabled val="1"/>
        </dgm:presLayoutVars>
      </dgm:prSet>
      <dgm:spPr/>
    </dgm:pt>
    <dgm:pt modelId="{BA21E9F4-DA42-4A91-84A0-83DE8406CE44}" type="pres">
      <dgm:prSet presAssocID="{BDBF1AA3-9C7A-4441-8E02-A1B9D2757256}" presName="sibTrans" presStyleLbl="sibTrans1D1" presStyleIdx="0" presStyleCnt="4"/>
      <dgm:spPr/>
    </dgm:pt>
    <dgm:pt modelId="{62B5F662-8B30-4512-BE06-31EBF56ADDD7}" type="pres">
      <dgm:prSet presAssocID="{BDBF1AA3-9C7A-4441-8E02-A1B9D2757256}" presName="connectorText" presStyleLbl="sibTrans1D1" presStyleIdx="0" presStyleCnt="4"/>
      <dgm:spPr/>
    </dgm:pt>
    <dgm:pt modelId="{BB29C2EF-1DDE-4DF3-9F86-9AD91258357A}" type="pres">
      <dgm:prSet presAssocID="{900DA320-71FE-4B0D-B678-639F6F51C698}" presName="node" presStyleLbl="node1" presStyleIdx="1" presStyleCnt="5">
        <dgm:presLayoutVars>
          <dgm:bulletEnabled val="1"/>
        </dgm:presLayoutVars>
      </dgm:prSet>
      <dgm:spPr/>
    </dgm:pt>
    <dgm:pt modelId="{C5F4E9FD-1A64-4FE5-B45F-B1F9101FA19C}" type="pres">
      <dgm:prSet presAssocID="{1CAA369B-FE6A-46E6-9292-0A4A1284DA8C}" presName="sibTrans" presStyleLbl="sibTrans1D1" presStyleIdx="1" presStyleCnt="4"/>
      <dgm:spPr/>
    </dgm:pt>
    <dgm:pt modelId="{58E22BC2-3F4A-434B-8919-00B6B1DFFF07}" type="pres">
      <dgm:prSet presAssocID="{1CAA369B-FE6A-46E6-9292-0A4A1284DA8C}" presName="connectorText" presStyleLbl="sibTrans1D1" presStyleIdx="1" presStyleCnt="4"/>
      <dgm:spPr/>
    </dgm:pt>
    <dgm:pt modelId="{3E21538C-40F0-41B0-AD9E-336D5389FC66}" type="pres">
      <dgm:prSet presAssocID="{8FC7DCFC-76F5-4C2A-9933-D1F434AF34F9}" presName="node" presStyleLbl="node1" presStyleIdx="2" presStyleCnt="5">
        <dgm:presLayoutVars>
          <dgm:bulletEnabled val="1"/>
        </dgm:presLayoutVars>
      </dgm:prSet>
      <dgm:spPr/>
    </dgm:pt>
    <dgm:pt modelId="{05BB8ACF-699D-4F79-A7BD-2A4076087D12}" type="pres">
      <dgm:prSet presAssocID="{89DABBBD-1766-49B7-8DC1-BBA87F2E8865}" presName="sibTrans" presStyleLbl="sibTrans1D1" presStyleIdx="2" presStyleCnt="4"/>
      <dgm:spPr/>
    </dgm:pt>
    <dgm:pt modelId="{97625AF6-0B40-44C6-A3DE-FEABEEF803F7}" type="pres">
      <dgm:prSet presAssocID="{89DABBBD-1766-49B7-8DC1-BBA87F2E8865}" presName="connectorText" presStyleLbl="sibTrans1D1" presStyleIdx="2" presStyleCnt="4"/>
      <dgm:spPr/>
    </dgm:pt>
    <dgm:pt modelId="{23F5A191-82A5-4F70-84A8-D9DE405C62A3}" type="pres">
      <dgm:prSet presAssocID="{B363AF55-3080-4AC8-9BBF-A8C5EFB8A419}" presName="node" presStyleLbl="node1" presStyleIdx="3" presStyleCnt="5">
        <dgm:presLayoutVars>
          <dgm:bulletEnabled val="1"/>
        </dgm:presLayoutVars>
      </dgm:prSet>
      <dgm:spPr/>
    </dgm:pt>
    <dgm:pt modelId="{063A2B39-0F91-484A-A158-174E37D5B39B}" type="pres">
      <dgm:prSet presAssocID="{7EEBDF55-4757-4C00-89DE-2BC3BF64B920}" presName="sibTrans" presStyleLbl="sibTrans1D1" presStyleIdx="3" presStyleCnt="4"/>
      <dgm:spPr/>
    </dgm:pt>
    <dgm:pt modelId="{27936241-3C4D-4422-A693-9B860C17A29E}" type="pres">
      <dgm:prSet presAssocID="{7EEBDF55-4757-4C00-89DE-2BC3BF64B920}" presName="connectorText" presStyleLbl="sibTrans1D1" presStyleIdx="3" presStyleCnt="4"/>
      <dgm:spPr/>
    </dgm:pt>
    <dgm:pt modelId="{5BEB1932-0801-4847-BAC8-4E492991BAFE}" type="pres">
      <dgm:prSet presAssocID="{22F0B641-919F-47D6-8F77-DD0B2657E6D6}" presName="node" presStyleLbl="node1" presStyleIdx="4" presStyleCnt="5">
        <dgm:presLayoutVars>
          <dgm:bulletEnabled val="1"/>
        </dgm:presLayoutVars>
      </dgm:prSet>
      <dgm:spPr/>
    </dgm:pt>
  </dgm:ptLst>
  <dgm:cxnLst>
    <dgm:cxn modelId="{09161C02-5945-4F04-BC17-CB01D9D485BE}" type="presOf" srcId="{8FC7DCFC-76F5-4C2A-9933-D1F434AF34F9}" destId="{3E21538C-40F0-41B0-AD9E-336D5389FC66}" srcOrd="0" destOrd="0" presId="urn:microsoft.com/office/officeart/2016/7/layout/RepeatingBendingProcessNew"/>
    <dgm:cxn modelId="{A2B3640C-4E89-4349-85FF-FE0FD6AEB1CE}" type="presOf" srcId="{BDBF1AA3-9C7A-4441-8E02-A1B9D2757256}" destId="{62B5F662-8B30-4512-BE06-31EBF56ADDD7}" srcOrd="1" destOrd="0" presId="urn:microsoft.com/office/officeart/2016/7/layout/RepeatingBendingProcessNew"/>
    <dgm:cxn modelId="{B635C034-11AE-44F4-9DC7-11E23BB51C5C}" type="presOf" srcId="{EAB34B07-346F-4B00-9AD9-C7E319CEA0B1}" destId="{E62FAD58-6A8F-4136-9D18-C918E95DBDB3}" srcOrd="0" destOrd="0" presId="urn:microsoft.com/office/officeart/2016/7/layout/RepeatingBendingProcessNew"/>
    <dgm:cxn modelId="{D75C0437-5700-4FE5-A8FE-B65DD371A6E0}" type="presOf" srcId="{900DA320-71FE-4B0D-B678-639F6F51C698}" destId="{BB29C2EF-1DDE-4DF3-9F86-9AD91258357A}" srcOrd="0" destOrd="0" presId="urn:microsoft.com/office/officeart/2016/7/layout/RepeatingBendingProcessNew"/>
    <dgm:cxn modelId="{66ADCD4B-1256-4DB0-A625-6EBE696F7F4E}" type="presOf" srcId="{22F0B641-919F-47D6-8F77-DD0B2657E6D6}" destId="{5BEB1932-0801-4847-BAC8-4E492991BAFE}" srcOrd="0" destOrd="0" presId="urn:microsoft.com/office/officeart/2016/7/layout/RepeatingBendingProcessNew"/>
    <dgm:cxn modelId="{1D93566C-B293-4128-9112-512B11771F44}" type="presOf" srcId="{89DABBBD-1766-49B7-8DC1-BBA87F2E8865}" destId="{97625AF6-0B40-44C6-A3DE-FEABEEF803F7}" srcOrd="1" destOrd="0" presId="urn:microsoft.com/office/officeart/2016/7/layout/RepeatingBendingProcessNew"/>
    <dgm:cxn modelId="{BA4FE74F-B74A-4B7E-980C-93FCA933894A}" type="presOf" srcId="{BDBF1AA3-9C7A-4441-8E02-A1B9D2757256}" destId="{BA21E9F4-DA42-4A91-84A0-83DE8406CE44}" srcOrd="0" destOrd="0" presId="urn:microsoft.com/office/officeart/2016/7/layout/RepeatingBendingProcessNew"/>
    <dgm:cxn modelId="{B200D951-2E13-4357-B874-07A915B1CA7D}" type="presOf" srcId="{89DABBBD-1766-49B7-8DC1-BBA87F2E8865}" destId="{05BB8ACF-699D-4F79-A7BD-2A4076087D12}" srcOrd="0" destOrd="0" presId="urn:microsoft.com/office/officeart/2016/7/layout/RepeatingBendingProcessNew"/>
    <dgm:cxn modelId="{C349ED52-3151-4AB7-8003-098993BD3F43}" srcId="{D149830E-B5F4-4224-962C-8509BE6B32AA}" destId="{900DA320-71FE-4B0D-B678-639F6F51C698}" srcOrd="1" destOrd="0" parTransId="{C48C9748-FC99-4EB8-B097-AF4EBE138173}" sibTransId="{1CAA369B-FE6A-46E6-9292-0A4A1284DA8C}"/>
    <dgm:cxn modelId="{64C71455-087C-4C13-82D5-54A933BF9ACB}" type="presOf" srcId="{1CAA369B-FE6A-46E6-9292-0A4A1284DA8C}" destId="{58E22BC2-3F4A-434B-8919-00B6B1DFFF07}" srcOrd="1" destOrd="0" presId="urn:microsoft.com/office/officeart/2016/7/layout/RepeatingBendingProcessNew"/>
    <dgm:cxn modelId="{0682817A-E5D8-4BAE-9650-47B0BAA33740}" srcId="{D149830E-B5F4-4224-962C-8509BE6B32AA}" destId="{B363AF55-3080-4AC8-9BBF-A8C5EFB8A419}" srcOrd="3" destOrd="0" parTransId="{AD62769B-DC16-448A-A695-C724AD3477EE}" sibTransId="{7EEBDF55-4757-4C00-89DE-2BC3BF64B920}"/>
    <dgm:cxn modelId="{16FE787E-DF9B-47D6-A40F-49E2B999C527}" type="presOf" srcId="{B363AF55-3080-4AC8-9BBF-A8C5EFB8A419}" destId="{23F5A191-82A5-4F70-84A8-D9DE405C62A3}" srcOrd="0" destOrd="0" presId="urn:microsoft.com/office/officeart/2016/7/layout/RepeatingBendingProcessNew"/>
    <dgm:cxn modelId="{ED4AA67F-3761-4C91-AAEB-E06E89A0DA3F}" srcId="{D149830E-B5F4-4224-962C-8509BE6B32AA}" destId="{8FC7DCFC-76F5-4C2A-9933-D1F434AF34F9}" srcOrd="2" destOrd="0" parTransId="{72D287B9-3204-4E20-A3A2-25A7E4A53F65}" sibTransId="{89DABBBD-1766-49B7-8DC1-BBA87F2E8865}"/>
    <dgm:cxn modelId="{31170D83-B8AF-401A-84F2-D2B8AE10740D}" type="presOf" srcId="{1CAA369B-FE6A-46E6-9292-0A4A1284DA8C}" destId="{C5F4E9FD-1A64-4FE5-B45F-B1F9101FA19C}" srcOrd="0" destOrd="0" presId="urn:microsoft.com/office/officeart/2016/7/layout/RepeatingBendingProcessNew"/>
    <dgm:cxn modelId="{4B78669D-1961-4EF2-A6F6-80EBB8FA9513}" type="presOf" srcId="{7EEBDF55-4757-4C00-89DE-2BC3BF64B920}" destId="{27936241-3C4D-4422-A693-9B860C17A29E}" srcOrd="1" destOrd="0" presId="urn:microsoft.com/office/officeart/2016/7/layout/RepeatingBendingProcessNew"/>
    <dgm:cxn modelId="{899E88C0-8F5C-4A77-B24B-A69636DCA8AF}" type="presOf" srcId="{7EEBDF55-4757-4C00-89DE-2BC3BF64B920}" destId="{063A2B39-0F91-484A-A158-174E37D5B39B}" srcOrd="0" destOrd="0" presId="urn:microsoft.com/office/officeart/2016/7/layout/RepeatingBendingProcessNew"/>
    <dgm:cxn modelId="{0F511AD5-DE7F-460F-94FE-F64A1664AD22}" type="presOf" srcId="{D149830E-B5F4-4224-962C-8509BE6B32AA}" destId="{4747CEB6-7503-4328-8B8F-9A05B7E8BC15}" srcOrd="0" destOrd="0" presId="urn:microsoft.com/office/officeart/2016/7/layout/RepeatingBendingProcessNew"/>
    <dgm:cxn modelId="{EB5458D5-70B8-4AE4-81E4-79725688EDE4}" srcId="{D149830E-B5F4-4224-962C-8509BE6B32AA}" destId="{22F0B641-919F-47D6-8F77-DD0B2657E6D6}" srcOrd="4" destOrd="0" parTransId="{ACDDCA57-9D79-4D27-BC7D-713B75E934A1}" sibTransId="{233C129A-BFAA-48F4-82AA-EBDE3FEF3DD2}"/>
    <dgm:cxn modelId="{8CC8F4F3-0F3F-4684-BD24-84B616A20364}" srcId="{D149830E-B5F4-4224-962C-8509BE6B32AA}" destId="{EAB34B07-346F-4B00-9AD9-C7E319CEA0B1}" srcOrd="0" destOrd="0" parTransId="{8E94A483-2D59-4B8E-9F83-7F8FD7475960}" sibTransId="{BDBF1AA3-9C7A-4441-8E02-A1B9D2757256}"/>
    <dgm:cxn modelId="{49B300CC-D48C-4FD5-A1B4-317BC5A13A99}" type="presParOf" srcId="{4747CEB6-7503-4328-8B8F-9A05B7E8BC15}" destId="{E62FAD58-6A8F-4136-9D18-C918E95DBDB3}" srcOrd="0" destOrd="0" presId="urn:microsoft.com/office/officeart/2016/7/layout/RepeatingBendingProcessNew"/>
    <dgm:cxn modelId="{94E30446-9681-483A-AC39-49C1D5C79CB7}" type="presParOf" srcId="{4747CEB6-7503-4328-8B8F-9A05B7E8BC15}" destId="{BA21E9F4-DA42-4A91-84A0-83DE8406CE44}" srcOrd="1" destOrd="0" presId="urn:microsoft.com/office/officeart/2016/7/layout/RepeatingBendingProcessNew"/>
    <dgm:cxn modelId="{2416E217-C7D3-4D41-A842-CAE0A9A277D9}" type="presParOf" srcId="{BA21E9F4-DA42-4A91-84A0-83DE8406CE44}" destId="{62B5F662-8B30-4512-BE06-31EBF56ADDD7}" srcOrd="0" destOrd="0" presId="urn:microsoft.com/office/officeart/2016/7/layout/RepeatingBendingProcessNew"/>
    <dgm:cxn modelId="{AC8CE102-5782-4AE5-8553-A20720A08ADD}" type="presParOf" srcId="{4747CEB6-7503-4328-8B8F-9A05B7E8BC15}" destId="{BB29C2EF-1DDE-4DF3-9F86-9AD91258357A}" srcOrd="2" destOrd="0" presId="urn:microsoft.com/office/officeart/2016/7/layout/RepeatingBendingProcessNew"/>
    <dgm:cxn modelId="{2EF2DB42-B6EE-4E2A-9DEA-EB9760EBD714}" type="presParOf" srcId="{4747CEB6-7503-4328-8B8F-9A05B7E8BC15}" destId="{C5F4E9FD-1A64-4FE5-B45F-B1F9101FA19C}" srcOrd="3" destOrd="0" presId="urn:microsoft.com/office/officeart/2016/7/layout/RepeatingBendingProcessNew"/>
    <dgm:cxn modelId="{1CE91314-6A38-4B56-876B-88237819C770}" type="presParOf" srcId="{C5F4E9FD-1A64-4FE5-B45F-B1F9101FA19C}" destId="{58E22BC2-3F4A-434B-8919-00B6B1DFFF07}" srcOrd="0" destOrd="0" presId="urn:microsoft.com/office/officeart/2016/7/layout/RepeatingBendingProcessNew"/>
    <dgm:cxn modelId="{D9A40275-E8C3-4173-A7A9-22EB397C4C42}" type="presParOf" srcId="{4747CEB6-7503-4328-8B8F-9A05B7E8BC15}" destId="{3E21538C-40F0-41B0-AD9E-336D5389FC66}" srcOrd="4" destOrd="0" presId="urn:microsoft.com/office/officeart/2016/7/layout/RepeatingBendingProcessNew"/>
    <dgm:cxn modelId="{BC92BE05-4395-48BA-BC3F-052013E5F556}" type="presParOf" srcId="{4747CEB6-7503-4328-8B8F-9A05B7E8BC15}" destId="{05BB8ACF-699D-4F79-A7BD-2A4076087D12}" srcOrd="5" destOrd="0" presId="urn:microsoft.com/office/officeart/2016/7/layout/RepeatingBendingProcessNew"/>
    <dgm:cxn modelId="{1A520B94-DA6F-4A92-A199-5E020C1BA2AC}" type="presParOf" srcId="{05BB8ACF-699D-4F79-A7BD-2A4076087D12}" destId="{97625AF6-0B40-44C6-A3DE-FEABEEF803F7}" srcOrd="0" destOrd="0" presId="urn:microsoft.com/office/officeart/2016/7/layout/RepeatingBendingProcessNew"/>
    <dgm:cxn modelId="{B7D6BCA2-DCF9-49A4-8D1A-04E5128D1D71}" type="presParOf" srcId="{4747CEB6-7503-4328-8B8F-9A05B7E8BC15}" destId="{23F5A191-82A5-4F70-84A8-D9DE405C62A3}" srcOrd="6" destOrd="0" presId="urn:microsoft.com/office/officeart/2016/7/layout/RepeatingBendingProcessNew"/>
    <dgm:cxn modelId="{D8E18DEC-D52B-4440-B902-2EA36626F636}" type="presParOf" srcId="{4747CEB6-7503-4328-8B8F-9A05B7E8BC15}" destId="{063A2B39-0F91-484A-A158-174E37D5B39B}" srcOrd="7" destOrd="0" presId="urn:microsoft.com/office/officeart/2016/7/layout/RepeatingBendingProcessNew"/>
    <dgm:cxn modelId="{DB62B398-36AF-439D-BFCF-ECD2089D798C}" type="presParOf" srcId="{063A2B39-0F91-484A-A158-174E37D5B39B}" destId="{27936241-3C4D-4422-A693-9B860C17A29E}" srcOrd="0" destOrd="0" presId="urn:microsoft.com/office/officeart/2016/7/layout/RepeatingBendingProcessNew"/>
    <dgm:cxn modelId="{E40992CD-3EAB-48D5-81B6-A7FA7B4949D3}" type="presParOf" srcId="{4747CEB6-7503-4328-8B8F-9A05B7E8BC15}" destId="{5BEB1932-0801-4847-BAC8-4E492991BAFE}"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FBA7B8-16A2-42FE-8A57-6E9C4E1FEA5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F5469465-F8F8-4854-BA6F-A4CD0009C90A}">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People outside of peer support and mental health don’t know what peer support is</a:t>
          </a:r>
        </a:p>
      </dgm:t>
    </dgm:pt>
    <dgm:pt modelId="{81EC1D25-4DD9-412F-B155-16A1FDC90840}" type="parTrans" cxnId="{F6AF4179-5561-40F3-B21E-65206AD8A5CF}">
      <dgm:prSet/>
      <dgm:spPr/>
      <dgm:t>
        <a:bodyPr/>
        <a:lstStyle/>
        <a:p>
          <a:endParaRPr lang="en-US"/>
        </a:p>
      </dgm:t>
    </dgm:pt>
    <dgm:pt modelId="{40802A77-5ED3-4E9C-95A1-ED3320DF38DC}" type="sibTrans" cxnId="{F6AF4179-5561-40F3-B21E-65206AD8A5CF}">
      <dgm:prSet/>
      <dgm:spPr/>
      <dgm:t>
        <a:bodyPr/>
        <a:lstStyle/>
        <a:p>
          <a:endParaRPr lang="en-US"/>
        </a:p>
      </dgm:t>
    </dgm:pt>
    <dgm:pt modelId="{B1B131D1-F618-49BE-81F9-954DA208B935}">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People, especially young people, are trying to gain emotional literacy by googling and social media</a:t>
          </a:r>
        </a:p>
      </dgm:t>
    </dgm:pt>
    <dgm:pt modelId="{D06FBE2B-E282-4D3B-8CC7-DBD47C6CB009}" type="parTrans" cxnId="{951394B0-29B0-4347-A0C5-C63A834D0A03}">
      <dgm:prSet/>
      <dgm:spPr/>
      <dgm:t>
        <a:bodyPr/>
        <a:lstStyle/>
        <a:p>
          <a:endParaRPr lang="en-US"/>
        </a:p>
      </dgm:t>
    </dgm:pt>
    <dgm:pt modelId="{F98904FB-2BF8-4D82-B270-E522016C068D}" type="sibTrans" cxnId="{951394B0-29B0-4347-A0C5-C63A834D0A03}">
      <dgm:prSet/>
      <dgm:spPr/>
      <dgm:t>
        <a:bodyPr/>
        <a:lstStyle/>
        <a:p>
          <a:endParaRPr lang="en-US"/>
        </a:p>
      </dgm:t>
    </dgm:pt>
    <dgm:pt modelId="{0DA42242-8C97-4F8A-B92C-7153B95C8DB7}">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People don’t have easy access to insurance or ability to pay if its not funded</a:t>
          </a:r>
        </a:p>
      </dgm:t>
    </dgm:pt>
    <dgm:pt modelId="{06108830-DD9E-4852-9E6A-242B329A862E}" type="parTrans" cxnId="{571AE95A-C355-4C41-B42E-6E51272F238C}">
      <dgm:prSet/>
      <dgm:spPr/>
      <dgm:t>
        <a:bodyPr/>
        <a:lstStyle/>
        <a:p>
          <a:endParaRPr lang="en-US"/>
        </a:p>
      </dgm:t>
    </dgm:pt>
    <dgm:pt modelId="{F05418F3-EB8F-48CF-BDC8-8FEBED92636B}" type="sibTrans" cxnId="{571AE95A-C355-4C41-B42E-6E51272F238C}">
      <dgm:prSet/>
      <dgm:spPr/>
      <dgm:t>
        <a:bodyPr/>
        <a:lstStyle/>
        <a:p>
          <a:endParaRPr lang="en-US"/>
        </a:p>
      </dgm:t>
    </dgm:pt>
    <dgm:pt modelId="{10A66D1C-A1AB-4D8C-8EBF-49C9797A0FD6}">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Connectivity issues in remote areas can hinder access to digital services and peer support.</a:t>
          </a:r>
        </a:p>
      </dgm:t>
    </dgm:pt>
    <dgm:pt modelId="{6C42F519-2BEE-4146-8AC0-8788D7AD8482}" type="parTrans" cxnId="{246D63C9-0D9B-473B-B86D-627DAE14BA45}">
      <dgm:prSet/>
      <dgm:spPr/>
      <dgm:t>
        <a:bodyPr/>
        <a:lstStyle/>
        <a:p>
          <a:endParaRPr lang="en-US"/>
        </a:p>
      </dgm:t>
    </dgm:pt>
    <dgm:pt modelId="{08F4E2AD-9B7F-4A07-8627-F28D6E2E3202}" type="sibTrans" cxnId="{246D63C9-0D9B-473B-B86D-627DAE14BA45}">
      <dgm:prSet/>
      <dgm:spPr/>
      <dgm:t>
        <a:bodyPr/>
        <a:lstStyle/>
        <a:p>
          <a:endParaRPr lang="en-US"/>
        </a:p>
      </dgm:t>
    </dgm:pt>
    <dgm:pt modelId="{DA9BA5ED-49C7-4FBC-9DD4-65C03D164108}">
      <dgm:prSet/>
      <dgm:spPr/>
      <dgm:t>
        <a:bodyPr/>
        <a:lstStyle/>
        <a:p>
          <a:r>
            <a:rPr lang="en-US" dirty="0">
              <a:latin typeface="Calibri" panose="020F0502020204030204" pitchFamily="34" charset="0"/>
              <a:ea typeface="Calibri" panose="020F0502020204030204" pitchFamily="34" charset="0"/>
              <a:cs typeface="Calibri" panose="020F0502020204030204" pitchFamily="34" charset="0"/>
            </a:rPr>
            <a:t>Language matters! Ex; Changing terminology from “sessions” to “chat”</a:t>
          </a:r>
        </a:p>
      </dgm:t>
    </dgm:pt>
    <dgm:pt modelId="{B80CD7B5-5E43-49B9-BD7A-9F4DA0C075EB}" type="parTrans" cxnId="{303938AF-3263-4413-990A-A6703365B183}">
      <dgm:prSet/>
      <dgm:spPr/>
      <dgm:t>
        <a:bodyPr/>
        <a:lstStyle/>
        <a:p>
          <a:endParaRPr lang="en-US"/>
        </a:p>
      </dgm:t>
    </dgm:pt>
    <dgm:pt modelId="{A4E9714D-4910-441B-A2B2-15A6B2E20A8B}" type="sibTrans" cxnId="{303938AF-3263-4413-990A-A6703365B183}">
      <dgm:prSet/>
      <dgm:spPr/>
      <dgm:t>
        <a:bodyPr/>
        <a:lstStyle/>
        <a:p>
          <a:endParaRPr lang="en-US"/>
        </a:p>
      </dgm:t>
    </dgm:pt>
    <dgm:pt modelId="{7C03DC90-A257-4F03-88C2-2405B53F12B7}" type="pres">
      <dgm:prSet presAssocID="{76FBA7B8-16A2-42FE-8A57-6E9C4E1FEA53}" presName="linear" presStyleCnt="0">
        <dgm:presLayoutVars>
          <dgm:animLvl val="lvl"/>
          <dgm:resizeHandles val="exact"/>
        </dgm:presLayoutVars>
      </dgm:prSet>
      <dgm:spPr/>
    </dgm:pt>
    <dgm:pt modelId="{AC232C8D-67E3-4B36-9EA0-D376C95EDD6A}" type="pres">
      <dgm:prSet presAssocID="{F5469465-F8F8-4854-BA6F-A4CD0009C90A}" presName="parentText" presStyleLbl="node1" presStyleIdx="0" presStyleCnt="5">
        <dgm:presLayoutVars>
          <dgm:chMax val="0"/>
          <dgm:bulletEnabled val="1"/>
        </dgm:presLayoutVars>
      </dgm:prSet>
      <dgm:spPr/>
    </dgm:pt>
    <dgm:pt modelId="{520B3CCA-9D85-46FA-8734-B69DB77E1AB4}" type="pres">
      <dgm:prSet presAssocID="{40802A77-5ED3-4E9C-95A1-ED3320DF38DC}" presName="spacer" presStyleCnt="0"/>
      <dgm:spPr/>
    </dgm:pt>
    <dgm:pt modelId="{D76A2A64-F16D-40F4-A464-FB06522F9F29}" type="pres">
      <dgm:prSet presAssocID="{B1B131D1-F618-49BE-81F9-954DA208B935}" presName="parentText" presStyleLbl="node1" presStyleIdx="1" presStyleCnt="5">
        <dgm:presLayoutVars>
          <dgm:chMax val="0"/>
          <dgm:bulletEnabled val="1"/>
        </dgm:presLayoutVars>
      </dgm:prSet>
      <dgm:spPr/>
    </dgm:pt>
    <dgm:pt modelId="{0395CBEA-0AE1-4002-992B-546F5435FA36}" type="pres">
      <dgm:prSet presAssocID="{F98904FB-2BF8-4D82-B270-E522016C068D}" presName="spacer" presStyleCnt="0"/>
      <dgm:spPr/>
    </dgm:pt>
    <dgm:pt modelId="{C81B17D3-9BE9-476B-93B6-DB63D7784FD9}" type="pres">
      <dgm:prSet presAssocID="{0DA42242-8C97-4F8A-B92C-7153B95C8DB7}" presName="parentText" presStyleLbl="node1" presStyleIdx="2" presStyleCnt="5">
        <dgm:presLayoutVars>
          <dgm:chMax val="0"/>
          <dgm:bulletEnabled val="1"/>
        </dgm:presLayoutVars>
      </dgm:prSet>
      <dgm:spPr/>
    </dgm:pt>
    <dgm:pt modelId="{B9B93B61-1AE0-43CC-888F-DE37CF304A03}" type="pres">
      <dgm:prSet presAssocID="{F05418F3-EB8F-48CF-BDC8-8FEBED92636B}" presName="spacer" presStyleCnt="0"/>
      <dgm:spPr/>
    </dgm:pt>
    <dgm:pt modelId="{38705F0E-8A81-4C62-84CF-33D98952D1A2}" type="pres">
      <dgm:prSet presAssocID="{10A66D1C-A1AB-4D8C-8EBF-49C9797A0FD6}" presName="parentText" presStyleLbl="node1" presStyleIdx="3" presStyleCnt="5">
        <dgm:presLayoutVars>
          <dgm:chMax val="0"/>
          <dgm:bulletEnabled val="1"/>
        </dgm:presLayoutVars>
      </dgm:prSet>
      <dgm:spPr/>
    </dgm:pt>
    <dgm:pt modelId="{3932FA36-7DD8-45A8-BAFE-296A43D628A1}" type="pres">
      <dgm:prSet presAssocID="{08F4E2AD-9B7F-4A07-8627-F28D6E2E3202}" presName="spacer" presStyleCnt="0"/>
      <dgm:spPr/>
    </dgm:pt>
    <dgm:pt modelId="{E93C2FF2-2285-424B-A699-5633187F41DE}" type="pres">
      <dgm:prSet presAssocID="{DA9BA5ED-49C7-4FBC-9DD4-65C03D164108}" presName="parentText" presStyleLbl="node1" presStyleIdx="4" presStyleCnt="5">
        <dgm:presLayoutVars>
          <dgm:chMax val="0"/>
          <dgm:bulletEnabled val="1"/>
        </dgm:presLayoutVars>
      </dgm:prSet>
      <dgm:spPr/>
    </dgm:pt>
  </dgm:ptLst>
  <dgm:cxnLst>
    <dgm:cxn modelId="{E6FC4C03-3613-4C3A-BEEB-E33B86BB7F58}" type="presOf" srcId="{B1B131D1-F618-49BE-81F9-954DA208B935}" destId="{D76A2A64-F16D-40F4-A464-FB06522F9F29}" srcOrd="0" destOrd="0" presId="urn:microsoft.com/office/officeart/2005/8/layout/vList2"/>
    <dgm:cxn modelId="{F6AF4179-5561-40F3-B21E-65206AD8A5CF}" srcId="{76FBA7B8-16A2-42FE-8A57-6E9C4E1FEA53}" destId="{F5469465-F8F8-4854-BA6F-A4CD0009C90A}" srcOrd="0" destOrd="0" parTransId="{81EC1D25-4DD9-412F-B155-16A1FDC90840}" sibTransId="{40802A77-5ED3-4E9C-95A1-ED3320DF38DC}"/>
    <dgm:cxn modelId="{571AE95A-C355-4C41-B42E-6E51272F238C}" srcId="{76FBA7B8-16A2-42FE-8A57-6E9C4E1FEA53}" destId="{0DA42242-8C97-4F8A-B92C-7153B95C8DB7}" srcOrd="2" destOrd="0" parTransId="{06108830-DD9E-4852-9E6A-242B329A862E}" sibTransId="{F05418F3-EB8F-48CF-BDC8-8FEBED92636B}"/>
    <dgm:cxn modelId="{C39B077E-D6CE-4201-AA4A-A2D8F23975F4}" type="presOf" srcId="{0DA42242-8C97-4F8A-B92C-7153B95C8DB7}" destId="{C81B17D3-9BE9-476B-93B6-DB63D7784FD9}" srcOrd="0" destOrd="0" presId="urn:microsoft.com/office/officeart/2005/8/layout/vList2"/>
    <dgm:cxn modelId="{5EC43797-91B9-4AC2-A7B5-617411E2F829}" type="presOf" srcId="{76FBA7B8-16A2-42FE-8A57-6E9C4E1FEA53}" destId="{7C03DC90-A257-4F03-88C2-2405B53F12B7}" srcOrd="0" destOrd="0" presId="urn:microsoft.com/office/officeart/2005/8/layout/vList2"/>
    <dgm:cxn modelId="{303938AF-3263-4413-990A-A6703365B183}" srcId="{76FBA7B8-16A2-42FE-8A57-6E9C4E1FEA53}" destId="{DA9BA5ED-49C7-4FBC-9DD4-65C03D164108}" srcOrd="4" destOrd="0" parTransId="{B80CD7B5-5E43-49B9-BD7A-9F4DA0C075EB}" sibTransId="{A4E9714D-4910-441B-A2B2-15A6B2E20A8B}"/>
    <dgm:cxn modelId="{951394B0-29B0-4347-A0C5-C63A834D0A03}" srcId="{76FBA7B8-16A2-42FE-8A57-6E9C4E1FEA53}" destId="{B1B131D1-F618-49BE-81F9-954DA208B935}" srcOrd="1" destOrd="0" parTransId="{D06FBE2B-E282-4D3B-8CC7-DBD47C6CB009}" sibTransId="{F98904FB-2BF8-4D82-B270-E522016C068D}"/>
    <dgm:cxn modelId="{246D63C9-0D9B-473B-B86D-627DAE14BA45}" srcId="{76FBA7B8-16A2-42FE-8A57-6E9C4E1FEA53}" destId="{10A66D1C-A1AB-4D8C-8EBF-49C9797A0FD6}" srcOrd="3" destOrd="0" parTransId="{6C42F519-2BEE-4146-8AC0-8788D7AD8482}" sibTransId="{08F4E2AD-9B7F-4A07-8627-F28D6E2E3202}"/>
    <dgm:cxn modelId="{0B2BDDDF-521C-48D4-BCAB-BBEBF9FCF51B}" type="presOf" srcId="{10A66D1C-A1AB-4D8C-8EBF-49C9797A0FD6}" destId="{38705F0E-8A81-4C62-84CF-33D98952D1A2}" srcOrd="0" destOrd="0" presId="urn:microsoft.com/office/officeart/2005/8/layout/vList2"/>
    <dgm:cxn modelId="{388F38E4-52E2-4982-847E-073A06A4868C}" type="presOf" srcId="{DA9BA5ED-49C7-4FBC-9DD4-65C03D164108}" destId="{E93C2FF2-2285-424B-A699-5633187F41DE}" srcOrd="0" destOrd="0" presId="urn:microsoft.com/office/officeart/2005/8/layout/vList2"/>
    <dgm:cxn modelId="{DE32C8FC-2D3D-4E11-B3D9-4007D789539E}" type="presOf" srcId="{F5469465-F8F8-4854-BA6F-A4CD0009C90A}" destId="{AC232C8D-67E3-4B36-9EA0-D376C95EDD6A}" srcOrd="0" destOrd="0" presId="urn:microsoft.com/office/officeart/2005/8/layout/vList2"/>
    <dgm:cxn modelId="{5E0EAE1F-CEEF-44A7-B9E3-42E1F8D38D79}" type="presParOf" srcId="{7C03DC90-A257-4F03-88C2-2405B53F12B7}" destId="{AC232C8D-67E3-4B36-9EA0-D376C95EDD6A}" srcOrd="0" destOrd="0" presId="urn:microsoft.com/office/officeart/2005/8/layout/vList2"/>
    <dgm:cxn modelId="{695BAD23-58E4-4AD4-B58B-B5161512691E}" type="presParOf" srcId="{7C03DC90-A257-4F03-88C2-2405B53F12B7}" destId="{520B3CCA-9D85-46FA-8734-B69DB77E1AB4}" srcOrd="1" destOrd="0" presId="urn:microsoft.com/office/officeart/2005/8/layout/vList2"/>
    <dgm:cxn modelId="{A153811E-D2B0-49A4-9362-008AE9AFD1F1}" type="presParOf" srcId="{7C03DC90-A257-4F03-88C2-2405B53F12B7}" destId="{D76A2A64-F16D-40F4-A464-FB06522F9F29}" srcOrd="2" destOrd="0" presId="urn:microsoft.com/office/officeart/2005/8/layout/vList2"/>
    <dgm:cxn modelId="{84481AB5-8201-43A5-8351-BB055499F6E1}" type="presParOf" srcId="{7C03DC90-A257-4F03-88C2-2405B53F12B7}" destId="{0395CBEA-0AE1-4002-992B-546F5435FA36}" srcOrd="3" destOrd="0" presId="urn:microsoft.com/office/officeart/2005/8/layout/vList2"/>
    <dgm:cxn modelId="{A7207FF7-4202-4BEE-818C-6F14368F03CD}" type="presParOf" srcId="{7C03DC90-A257-4F03-88C2-2405B53F12B7}" destId="{C81B17D3-9BE9-476B-93B6-DB63D7784FD9}" srcOrd="4" destOrd="0" presId="urn:microsoft.com/office/officeart/2005/8/layout/vList2"/>
    <dgm:cxn modelId="{05274918-ADD6-4326-B642-A7641E40676B}" type="presParOf" srcId="{7C03DC90-A257-4F03-88C2-2405B53F12B7}" destId="{B9B93B61-1AE0-43CC-888F-DE37CF304A03}" srcOrd="5" destOrd="0" presId="urn:microsoft.com/office/officeart/2005/8/layout/vList2"/>
    <dgm:cxn modelId="{3FA66A3F-0464-4921-A042-B88D13A305DE}" type="presParOf" srcId="{7C03DC90-A257-4F03-88C2-2405B53F12B7}" destId="{38705F0E-8A81-4C62-84CF-33D98952D1A2}" srcOrd="6" destOrd="0" presId="urn:microsoft.com/office/officeart/2005/8/layout/vList2"/>
    <dgm:cxn modelId="{ED3D3620-6FF5-41F9-82F7-20836273AD83}" type="presParOf" srcId="{7C03DC90-A257-4F03-88C2-2405B53F12B7}" destId="{3932FA36-7DD8-45A8-BAFE-296A43D628A1}" srcOrd="7" destOrd="0" presId="urn:microsoft.com/office/officeart/2005/8/layout/vList2"/>
    <dgm:cxn modelId="{75681050-34AB-4A32-9AA2-591DAF032E21}" type="presParOf" srcId="{7C03DC90-A257-4F03-88C2-2405B53F12B7}" destId="{E93C2FF2-2285-424B-A699-5633187F41D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21E9F4-DA42-4A91-84A0-83DE8406CE44}">
      <dsp:nvSpPr>
        <dsp:cNvPr id="0" name=""/>
        <dsp:cNvSpPr/>
      </dsp:nvSpPr>
      <dsp:spPr>
        <a:xfrm>
          <a:off x="3239118" y="1154864"/>
          <a:ext cx="712836" cy="91440"/>
        </a:xfrm>
        <a:custGeom>
          <a:avLst/>
          <a:gdLst/>
          <a:ahLst/>
          <a:cxnLst/>
          <a:rect l="0" t="0" r="0" b="0"/>
          <a:pathLst>
            <a:path>
              <a:moveTo>
                <a:pt x="0" y="45720"/>
              </a:moveTo>
              <a:lnTo>
                <a:pt x="712836"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76951" y="1196867"/>
        <a:ext cx="37171" cy="7434"/>
      </dsp:txXfrm>
    </dsp:sp>
    <dsp:sp modelId="{E62FAD58-6A8F-4136-9D18-C918E95DBDB3}">
      <dsp:nvSpPr>
        <dsp:cNvPr id="0" name=""/>
        <dsp:cNvSpPr/>
      </dsp:nvSpPr>
      <dsp:spPr>
        <a:xfrm>
          <a:off x="8586" y="230884"/>
          <a:ext cx="3232332" cy="1939399"/>
        </a:xfrm>
        <a:prstGeom prst="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387" tIns="166255" rIns="158387" bIns="166255"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ea typeface="Calibri" panose="020F0502020204030204" pitchFamily="34" charset="0"/>
              <a:cs typeface="Calibri" panose="020F0502020204030204" pitchFamily="34" charset="0"/>
            </a:rPr>
            <a:t>Accessibility to remote areas: Telehealth platforms enable access to individuals in rural and underserved regions, overcoming geographical barriers to support services.</a:t>
          </a:r>
        </a:p>
      </dsp:txBody>
      <dsp:txXfrm>
        <a:off x="8586" y="230884"/>
        <a:ext cx="3232332" cy="1939399"/>
      </dsp:txXfrm>
    </dsp:sp>
    <dsp:sp modelId="{C5F4E9FD-1A64-4FE5-B45F-B1F9101FA19C}">
      <dsp:nvSpPr>
        <dsp:cNvPr id="0" name=""/>
        <dsp:cNvSpPr/>
      </dsp:nvSpPr>
      <dsp:spPr>
        <a:xfrm>
          <a:off x="7214887" y="1154864"/>
          <a:ext cx="712836" cy="91440"/>
        </a:xfrm>
        <a:custGeom>
          <a:avLst/>
          <a:gdLst/>
          <a:ahLst/>
          <a:cxnLst/>
          <a:rect l="0" t="0" r="0" b="0"/>
          <a:pathLst>
            <a:path>
              <a:moveTo>
                <a:pt x="0" y="45720"/>
              </a:moveTo>
              <a:lnTo>
                <a:pt x="712836"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552719" y="1196867"/>
        <a:ext cx="37171" cy="7434"/>
      </dsp:txXfrm>
    </dsp:sp>
    <dsp:sp modelId="{BB29C2EF-1DDE-4DF3-9F86-9AD91258357A}">
      <dsp:nvSpPr>
        <dsp:cNvPr id="0" name=""/>
        <dsp:cNvSpPr/>
      </dsp:nvSpPr>
      <dsp:spPr>
        <a:xfrm>
          <a:off x="3984355" y="230884"/>
          <a:ext cx="3232332" cy="19393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387" tIns="166255" rIns="158387" bIns="166255"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ea typeface="Calibri" panose="020F0502020204030204" pitchFamily="34" charset="0"/>
              <a:cs typeface="Calibri" panose="020F0502020204030204" pitchFamily="34" charset="0"/>
            </a:rPr>
            <a:t>Cost-effective solutions: Implementing telehealth for peer support can reduce costs, making services more affordable and scalable.</a:t>
          </a:r>
        </a:p>
      </dsp:txBody>
      <dsp:txXfrm>
        <a:off x="3984355" y="230884"/>
        <a:ext cx="3232332" cy="1939399"/>
      </dsp:txXfrm>
    </dsp:sp>
    <dsp:sp modelId="{05BB8ACF-699D-4F79-A7BD-2A4076087D12}">
      <dsp:nvSpPr>
        <dsp:cNvPr id="0" name=""/>
        <dsp:cNvSpPr/>
      </dsp:nvSpPr>
      <dsp:spPr>
        <a:xfrm>
          <a:off x="1624752" y="2168484"/>
          <a:ext cx="7951537" cy="712836"/>
        </a:xfrm>
        <a:custGeom>
          <a:avLst/>
          <a:gdLst/>
          <a:ahLst/>
          <a:cxnLst/>
          <a:rect l="0" t="0" r="0" b="0"/>
          <a:pathLst>
            <a:path>
              <a:moveTo>
                <a:pt x="7951537" y="0"/>
              </a:moveTo>
              <a:lnTo>
                <a:pt x="7951537" y="373518"/>
              </a:lnTo>
              <a:lnTo>
                <a:pt x="0" y="373518"/>
              </a:lnTo>
              <a:lnTo>
                <a:pt x="0" y="712836"/>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00866" y="2521185"/>
        <a:ext cx="399310" cy="7434"/>
      </dsp:txXfrm>
    </dsp:sp>
    <dsp:sp modelId="{3E21538C-40F0-41B0-AD9E-336D5389FC66}">
      <dsp:nvSpPr>
        <dsp:cNvPr id="0" name=""/>
        <dsp:cNvSpPr/>
      </dsp:nvSpPr>
      <dsp:spPr>
        <a:xfrm>
          <a:off x="7960124" y="230884"/>
          <a:ext cx="3232332" cy="1939399"/>
        </a:xfrm>
        <a:prstGeom prst="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387" tIns="166255" rIns="158387" bIns="166255"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ea typeface="Calibri" panose="020F0502020204030204" pitchFamily="34" charset="0"/>
              <a:cs typeface="Calibri" panose="020F0502020204030204" pitchFamily="34" charset="0"/>
            </a:rPr>
            <a:t>Enhanced reach and scalability: Leveraging tele-health expands the reach of peer support programs, allowing for broader participation and engagement across diverse populations.</a:t>
          </a:r>
        </a:p>
      </dsp:txBody>
      <dsp:txXfrm>
        <a:off x="7960124" y="230884"/>
        <a:ext cx="3232332" cy="1939399"/>
      </dsp:txXfrm>
    </dsp:sp>
    <dsp:sp modelId="{063A2B39-0F91-484A-A158-174E37D5B39B}">
      <dsp:nvSpPr>
        <dsp:cNvPr id="0" name=""/>
        <dsp:cNvSpPr/>
      </dsp:nvSpPr>
      <dsp:spPr>
        <a:xfrm>
          <a:off x="3239118" y="3837700"/>
          <a:ext cx="712836" cy="91440"/>
        </a:xfrm>
        <a:custGeom>
          <a:avLst/>
          <a:gdLst/>
          <a:ahLst/>
          <a:cxnLst/>
          <a:rect l="0" t="0" r="0" b="0"/>
          <a:pathLst>
            <a:path>
              <a:moveTo>
                <a:pt x="0" y="45720"/>
              </a:moveTo>
              <a:lnTo>
                <a:pt x="712836"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76951" y="3879703"/>
        <a:ext cx="37171" cy="7434"/>
      </dsp:txXfrm>
    </dsp:sp>
    <dsp:sp modelId="{23F5A191-82A5-4F70-84A8-D9DE405C62A3}">
      <dsp:nvSpPr>
        <dsp:cNvPr id="0" name=""/>
        <dsp:cNvSpPr/>
      </dsp:nvSpPr>
      <dsp:spPr>
        <a:xfrm>
          <a:off x="8586" y="2913720"/>
          <a:ext cx="3232332" cy="19393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387" tIns="166255" rIns="158387" bIns="166255"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ea typeface="Calibri" panose="020F0502020204030204" pitchFamily="34" charset="0"/>
              <a:cs typeface="Calibri" panose="020F0502020204030204" pitchFamily="34" charset="0"/>
            </a:rPr>
            <a:t>People have a choice of peer. They are able to match to a peer vs. being assigned a peer.</a:t>
          </a:r>
        </a:p>
      </dsp:txBody>
      <dsp:txXfrm>
        <a:off x="8586" y="2913720"/>
        <a:ext cx="3232332" cy="1939399"/>
      </dsp:txXfrm>
    </dsp:sp>
    <dsp:sp modelId="{5BEB1932-0801-4847-BAC8-4E492991BAFE}">
      <dsp:nvSpPr>
        <dsp:cNvPr id="0" name=""/>
        <dsp:cNvSpPr/>
      </dsp:nvSpPr>
      <dsp:spPr>
        <a:xfrm>
          <a:off x="3984355" y="2913720"/>
          <a:ext cx="3232332" cy="1939399"/>
        </a:xfrm>
        <a:prstGeom prst="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387" tIns="166255" rIns="158387" bIns="166255"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panose="020F0502020204030204" pitchFamily="34" charset="0"/>
              <a:ea typeface="Calibri" panose="020F0502020204030204" pitchFamily="34" charset="0"/>
              <a:cs typeface="Calibri" panose="020F0502020204030204" pitchFamily="34" charset="0"/>
            </a:rPr>
            <a:t>I</a:t>
          </a:r>
          <a:r>
            <a:rPr lang="en-US" sz="1800" b="0" kern="1200" dirty="0">
              <a:latin typeface="Calibri" panose="020F0502020204030204" pitchFamily="34" charset="0"/>
              <a:ea typeface="Calibri" panose="020F0502020204030204" pitchFamily="34" charset="0"/>
              <a:cs typeface="Calibri" panose="020F0502020204030204" pitchFamily="34" charset="0"/>
            </a:rPr>
            <a:t>ncreased days/ hours of availability</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3984355" y="2913720"/>
        <a:ext cx="3232332" cy="19393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32C8D-67E3-4B36-9EA0-D376C95EDD6A}">
      <dsp:nvSpPr>
        <dsp:cNvPr id="0" name=""/>
        <dsp:cNvSpPr/>
      </dsp:nvSpPr>
      <dsp:spPr>
        <a:xfrm>
          <a:off x="0" y="62765"/>
          <a:ext cx="6620255" cy="9149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panose="020F0502020204030204" pitchFamily="34" charset="0"/>
              <a:ea typeface="Calibri" panose="020F0502020204030204" pitchFamily="34" charset="0"/>
              <a:cs typeface="Calibri" panose="020F0502020204030204" pitchFamily="34" charset="0"/>
            </a:rPr>
            <a:t>People outside of peer support and mental health don’t know what peer support is</a:t>
          </a:r>
        </a:p>
      </dsp:txBody>
      <dsp:txXfrm>
        <a:off x="44664" y="107429"/>
        <a:ext cx="6530927" cy="825612"/>
      </dsp:txXfrm>
    </dsp:sp>
    <dsp:sp modelId="{D76A2A64-F16D-40F4-A464-FB06522F9F29}">
      <dsp:nvSpPr>
        <dsp:cNvPr id="0" name=""/>
        <dsp:cNvSpPr/>
      </dsp:nvSpPr>
      <dsp:spPr>
        <a:xfrm>
          <a:off x="0" y="1043945"/>
          <a:ext cx="6620255" cy="914940"/>
        </a:xfrm>
        <a:prstGeom prst="roundRect">
          <a:avLst/>
        </a:prstGeom>
        <a:solidFill>
          <a:schemeClr val="accent2">
            <a:hueOff val="-2592252"/>
            <a:satOff val="-5102"/>
            <a:lumOff val="318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panose="020F0502020204030204" pitchFamily="34" charset="0"/>
              <a:ea typeface="Calibri" panose="020F0502020204030204" pitchFamily="34" charset="0"/>
              <a:cs typeface="Calibri" panose="020F0502020204030204" pitchFamily="34" charset="0"/>
            </a:rPr>
            <a:t>People, especially young people, are trying to gain emotional literacy by googling and social media</a:t>
          </a:r>
        </a:p>
      </dsp:txBody>
      <dsp:txXfrm>
        <a:off x="44664" y="1088609"/>
        <a:ext cx="6530927" cy="825612"/>
      </dsp:txXfrm>
    </dsp:sp>
    <dsp:sp modelId="{C81B17D3-9BE9-476B-93B6-DB63D7784FD9}">
      <dsp:nvSpPr>
        <dsp:cNvPr id="0" name=""/>
        <dsp:cNvSpPr/>
      </dsp:nvSpPr>
      <dsp:spPr>
        <a:xfrm>
          <a:off x="0" y="2025125"/>
          <a:ext cx="6620255" cy="914940"/>
        </a:xfrm>
        <a:prstGeom prst="roundRect">
          <a:avLst/>
        </a:prstGeom>
        <a:solidFill>
          <a:schemeClr val="accent2">
            <a:hueOff val="-5184504"/>
            <a:satOff val="-10204"/>
            <a:lumOff val="637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panose="020F0502020204030204" pitchFamily="34" charset="0"/>
              <a:ea typeface="Calibri" panose="020F0502020204030204" pitchFamily="34" charset="0"/>
              <a:cs typeface="Calibri" panose="020F0502020204030204" pitchFamily="34" charset="0"/>
            </a:rPr>
            <a:t>People don’t have easy access to insurance or ability to pay if its not funded</a:t>
          </a:r>
        </a:p>
      </dsp:txBody>
      <dsp:txXfrm>
        <a:off x="44664" y="2069789"/>
        <a:ext cx="6530927" cy="825612"/>
      </dsp:txXfrm>
    </dsp:sp>
    <dsp:sp modelId="{38705F0E-8A81-4C62-84CF-33D98952D1A2}">
      <dsp:nvSpPr>
        <dsp:cNvPr id="0" name=""/>
        <dsp:cNvSpPr/>
      </dsp:nvSpPr>
      <dsp:spPr>
        <a:xfrm>
          <a:off x="0" y="3006306"/>
          <a:ext cx="6620255" cy="914940"/>
        </a:xfrm>
        <a:prstGeom prst="roundRect">
          <a:avLst/>
        </a:prstGeom>
        <a:solidFill>
          <a:schemeClr val="accent2">
            <a:hueOff val="-7776756"/>
            <a:satOff val="-15306"/>
            <a:lumOff val="955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panose="020F0502020204030204" pitchFamily="34" charset="0"/>
              <a:ea typeface="Calibri" panose="020F0502020204030204" pitchFamily="34" charset="0"/>
              <a:cs typeface="Calibri" panose="020F0502020204030204" pitchFamily="34" charset="0"/>
            </a:rPr>
            <a:t>Connectivity issues in remote areas can hinder access to digital services and peer support.</a:t>
          </a:r>
        </a:p>
      </dsp:txBody>
      <dsp:txXfrm>
        <a:off x="44664" y="3050970"/>
        <a:ext cx="6530927" cy="825612"/>
      </dsp:txXfrm>
    </dsp:sp>
    <dsp:sp modelId="{E93C2FF2-2285-424B-A699-5633187F41DE}">
      <dsp:nvSpPr>
        <dsp:cNvPr id="0" name=""/>
        <dsp:cNvSpPr/>
      </dsp:nvSpPr>
      <dsp:spPr>
        <a:xfrm>
          <a:off x="0" y="3987486"/>
          <a:ext cx="6620255" cy="914940"/>
        </a:xfrm>
        <a:prstGeom prst="roundRect">
          <a:avLst/>
        </a:prstGeom>
        <a:solidFill>
          <a:schemeClr val="accent2">
            <a:hueOff val="-10369007"/>
            <a:satOff val="-20408"/>
            <a:lumOff val="1274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panose="020F0502020204030204" pitchFamily="34" charset="0"/>
              <a:ea typeface="Calibri" panose="020F0502020204030204" pitchFamily="34" charset="0"/>
              <a:cs typeface="Calibri" panose="020F0502020204030204" pitchFamily="34" charset="0"/>
            </a:rPr>
            <a:t>Language matters! Ex; Changing terminology from “sessions” to “chat”</a:t>
          </a:r>
        </a:p>
      </dsp:txBody>
      <dsp:txXfrm>
        <a:off x="44664" y="4032150"/>
        <a:ext cx="6530927" cy="825612"/>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3647"/>
          </a:xfrm>
          <a:prstGeom prst="rect">
            <a:avLst/>
          </a:prstGeom>
        </p:spPr>
        <p:txBody>
          <a:bodyPr vert="horz" lIns="92546" tIns="46273" rIns="92546" bIns="46273" rtlCol="0"/>
          <a:lstStyle>
            <a:lvl1pPr algn="l">
              <a:defRPr sz="1200"/>
            </a:lvl1pPr>
          </a:lstStyle>
          <a:p>
            <a:endParaRPr lang="en-CA"/>
          </a:p>
        </p:txBody>
      </p:sp>
      <p:sp>
        <p:nvSpPr>
          <p:cNvPr id="3" name="Date Placeholder 2"/>
          <p:cNvSpPr>
            <a:spLocks noGrp="1"/>
          </p:cNvSpPr>
          <p:nvPr>
            <p:ph type="dt" idx="1"/>
          </p:nvPr>
        </p:nvSpPr>
        <p:spPr>
          <a:xfrm>
            <a:off x="3939466" y="0"/>
            <a:ext cx="3013763" cy="463647"/>
          </a:xfrm>
          <a:prstGeom prst="rect">
            <a:avLst/>
          </a:prstGeom>
        </p:spPr>
        <p:txBody>
          <a:bodyPr vert="horz" lIns="92546" tIns="46273" rIns="92546" bIns="46273" rtlCol="0"/>
          <a:lstStyle>
            <a:lvl1pPr algn="r">
              <a:defRPr sz="1200"/>
            </a:lvl1pPr>
          </a:lstStyle>
          <a:p>
            <a:fld id="{187DE2E0-0966-42CB-BD5B-43D5AF67E7E7}" type="datetimeFigureOut">
              <a:rPr lang="en-CA" smtClean="0"/>
              <a:t>2025-06-05</a:t>
            </a:fld>
            <a:endParaRPr lang="en-CA"/>
          </a:p>
        </p:txBody>
      </p:sp>
      <p:sp>
        <p:nvSpPr>
          <p:cNvPr id="4" name="Slide Image Placeholder 3"/>
          <p:cNvSpPr>
            <a:spLocks noGrp="1" noRot="1" noChangeAspect="1"/>
          </p:cNvSpPr>
          <p:nvPr>
            <p:ph type="sldImg" idx="2"/>
          </p:nvPr>
        </p:nvSpPr>
        <p:spPr>
          <a:xfrm>
            <a:off x="706438" y="1155700"/>
            <a:ext cx="5541962" cy="3117850"/>
          </a:xfrm>
          <a:prstGeom prst="rect">
            <a:avLst/>
          </a:prstGeom>
          <a:noFill/>
          <a:ln w="12700">
            <a:solidFill>
              <a:prstClr val="black"/>
            </a:solidFill>
          </a:ln>
        </p:spPr>
        <p:txBody>
          <a:bodyPr vert="horz" lIns="92546" tIns="46273" rIns="92546" bIns="46273" rtlCol="0" anchor="ctr"/>
          <a:lstStyle/>
          <a:p>
            <a:endParaRPr lang="en-CA"/>
          </a:p>
        </p:txBody>
      </p:sp>
      <p:sp>
        <p:nvSpPr>
          <p:cNvPr id="5" name="Notes Placeholder 4"/>
          <p:cNvSpPr>
            <a:spLocks noGrp="1"/>
          </p:cNvSpPr>
          <p:nvPr>
            <p:ph type="body" sz="quarter" idx="3"/>
          </p:nvPr>
        </p:nvSpPr>
        <p:spPr>
          <a:xfrm>
            <a:off x="695484" y="4447153"/>
            <a:ext cx="5563870" cy="3638580"/>
          </a:xfrm>
          <a:prstGeom prst="rect">
            <a:avLst/>
          </a:prstGeom>
        </p:spPr>
        <p:txBody>
          <a:bodyPr vert="horz" lIns="92546" tIns="46273" rIns="92546" bIns="462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7193"/>
            <a:ext cx="3013763" cy="463646"/>
          </a:xfrm>
          <a:prstGeom prst="rect">
            <a:avLst/>
          </a:prstGeom>
        </p:spPr>
        <p:txBody>
          <a:bodyPr vert="horz" lIns="92546" tIns="46273" rIns="92546" bIns="46273" rtlCol="0" anchor="b"/>
          <a:lstStyle>
            <a:lvl1pPr algn="l">
              <a:defRPr sz="1200"/>
            </a:lvl1pPr>
          </a:lstStyle>
          <a:p>
            <a:endParaRPr lang="en-CA"/>
          </a:p>
        </p:txBody>
      </p:sp>
      <p:sp>
        <p:nvSpPr>
          <p:cNvPr id="7" name="Slide Number Placeholder 6"/>
          <p:cNvSpPr>
            <a:spLocks noGrp="1"/>
          </p:cNvSpPr>
          <p:nvPr>
            <p:ph type="sldNum" sz="quarter" idx="5"/>
          </p:nvPr>
        </p:nvSpPr>
        <p:spPr>
          <a:xfrm>
            <a:off x="3939466" y="8777193"/>
            <a:ext cx="3013763" cy="463646"/>
          </a:xfrm>
          <a:prstGeom prst="rect">
            <a:avLst/>
          </a:prstGeom>
        </p:spPr>
        <p:txBody>
          <a:bodyPr vert="horz" lIns="92546" tIns="46273" rIns="92546" bIns="46273" rtlCol="0" anchor="b"/>
          <a:lstStyle>
            <a:lvl1pPr algn="r">
              <a:defRPr sz="1200"/>
            </a:lvl1pPr>
          </a:lstStyle>
          <a:p>
            <a:fld id="{7AC9F982-9068-4E62-91AE-E651FEFB4663}" type="slidenum">
              <a:rPr lang="en-CA" smtClean="0"/>
              <a:t>‹#›</a:t>
            </a:fld>
            <a:endParaRPr lang="en-CA"/>
          </a:p>
        </p:txBody>
      </p:sp>
    </p:spTree>
    <p:extLst>
      <p:ext uri="{BB962C8B-B14F-4D97-AF65-F5344CB8AC3E}">
        <p14:creationId xmlns:p14="http://schemas.microsoft.com/office/powerpoint/2010/main" val="2170154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1</a:t>
            </a:fld>
            <a:endParaRPr lang="en-CA"/>
          </a:p>
        </p:txBody>
      </p:sp>
    </p:spTree>
    <p:extLst>
      <p:ext uri="{BB962C8B-B14F-4D97-AF65-F5344CB8AC3E}">
        <p14:creationId xmlns:p14="http://schemas.microsoft.com/office/powerpoint/2010/main" val="25626991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3:notes"/>
          <p:cNvSpPr>
            <a:spLocks noGrp="1" noRot="1" noChangeAspect="1"/>
          </p:cNvSpPr>
          <p:nvPr>
            <p:ph type="sldImg" idx="2"/>
          </p:nvPr>
        </p:nvSpPr>
        <p:spPr>
          <a:xfrm>
            <a:off x="398463" y="693738"/>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71" name="Google Shape;471;p13:notes"/>
          <p:cNvSpPr txBox="1">
            <a:spLocks noGrp="1"/>
          </p:cNvSpPr>
          <p:nvPr>
            <p:ph type="body" idx="1"/>
          </p:nvPr>
        </p:nvSpPr>
        <p:spPr>
          <a:xfrm>
            <a:off x="927312" y="4389398"/>
            <a:ext cx="5100215" cy="4158377"/>
          </a:xfrm>
          <a:prstGeom prst="rect">
            <a:avLst/>
          </a:prstGeom>
          <a:noFill/>
          <a:ln>
            <a:noFill/>
          </a:ln>
        </p:spPr>
        <p:txBody>
          <a:bodyPr spcFirstLastPara="1" wrap="square" lIns="92531" tIns="46253" rIns="92531" bIns="46253" anchor="t" anchorCtr="0">
            <a:noAutofit/>
          </a:body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5:notes"/>
          <p:cNvSpPr>
            <a:spLocks noGrp="1" noRot="1" noChangeAspect="1"/>
          </p:cNvSpPr>
          <p:nvPr>
            <p:ph type="sldImg" idx="2"/>
          </p:nvPr>
        </p:nvSpPr>
        <p:spPr>
          <a:xfrm>
            <a:off x="398463" y="693738"/>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4" name="Google Shape;614;p25:notes"/>
          <p:cNvSpPr txBox="1">
            <a:spLocks noGrp="1"/>
          </p:cNvSpPr>
          <p:nvPr>
            <p:ph type="body" idx="1"/>
          </p:nvPr>
        </p:nvSpPr>
        <p:spPr>
          <a:xfrm>
            <a:off x="927312" y="4389398"/>
            <a:ext cx="5100215" cy="4158377"/>
          </a:xfrm>
          <a:prstGeom prst="rect">
            <a:avLst/>
          </a:prstGeom>
          <a:noFill/>
          <a:ln>
            <a:noFill/>
          </a:ln>
        </p:spPr>
        <p:txBody>
          <a:bodyPr spcFirstLastPara="1" wrap="square" lIns="92531" tIns="46253" rIns="92531" bIns="46253" anchor="t" anchorCtr="0">
            <a:noAutofit/>
          </a:bodyPr>
          <a:lstStyle/>
          <a:p>
            <a:pPr>
              <a:lnSpc>
                <a:spcPct val="80000"/>
              </a:lnSpc>
            </a:pPr>
            <a:r>
              <a:rPr lang="en-US" sz="1600" b="1" dirty="0">
                <a:solidFill>
                  <a:srgbClr val="058DC7"/>
                </a:solidFill>
                <a:latin typeface="Archivo Narrow"/>
                <a:ea typeface="Archivo Narrow"/>
                <a:cs typeface="Archivo Narrow"/>
                <a:sym typeface="Archivo Narrow"/>
              </a:rPr>
              <a: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26:notes"/>
          <p:cNvSpPr>
            <a:spLocks noGrp="1" noRot="1" noChangeAspect="1"/>
          </p:cNvSpPr>
          <p:nvPr>
            <p:ph type="sldImg" idx="2"/>
          </p:nvPr>
        </p:nvSpPr>
        <p:spPr>
          <a:xfrm>
            <a:off x="398463" y="693738"/>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5" name="Google Shape;635;p26:notes"/>
          <p:cNvSpPr txBox="1">
            <a:spLocks noGrp="1"/>
          </p:cNvSpPr>
          <p:nvPr>
            <p:ph type="body" idx="1"/>
          </p:nvPr>
        </p:nvSpPr>
        <p:spPr>
          <a:xfrm>
            <a:off x="927312" y="4389398"/>
            <a:ext cx="5100215" cy="4158377"/>
          </a:xfrm>
          <a:prstGeom prst="rect">
            <a:avLst/>
          </a:prstGeom>
          <a:noFill/>
          <a:ln>
            <a:noFill/>
          </a:ln>
        </p:spPr>
        <p:txBody>
          <a:bodyPr spcFirstLastPara="1" wrap="square" lIns="92531" tIns="46253" rIns="92531" bIns="46253" anchor="t" anchorCtr="0">
            <a:noAutofit/>
          </a:bodyPr>
          <a:lstStyle/>
          <a:p>
            <a:pPr>
              <a:lnSpc>
                <a:spcPct val="115000"/>
              </a:lnSpc>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13</a:t>
            </a:fld>
            <a:endParaRPr lang="en-CA"/>
          </a:p>
        </p:txBody>
      </p:sp>
    </p:spTree>
    <p:extLst>
      <p:ext uri="{BB962C8B-B14F-4D97-AF65-F5344CB8AC3E}">
        <p14:creationId xmlns:p14="http://schemas.microsoft.com/office/powerpoint/2010/main" val="2499412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14</a:t>
            </a:fld>
            <a:endParaRPr lang="en-CA"/>
          </a:p>
        </p:txBody>
      </p:sp>
    </p:spTree>
    <p:extLst>
      <p:ext uri="{BB962C8B-B14F-4D97-AF65-F5344CB8AC3E}">
        <p14:creationId xmlns:p14="http://schemas.microsoft.com/office/powerpoint/2010/main" val="3576944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15</a:t>
            </a:fld>
            <a:endParaRPr lang="en-CA"/>
          </a:p>
        </p:txBody>
      </p:sp>
    </p:spTree>
    <p:extLst>
      <p:ext uri="{BB962C8B-B14F-4D97-AF65-F5344CB8AC3E}">
        <p14:creationId xmlns:p14="http://schemas.microsoft.com/office/powerpoint/2010/main" val="1255662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16</a:t>
            </a:fld>
            <a:endParaRPr lang="en-CA"/>
          </a:p>
        </p:txBody>
      </p:sp>
    </p:spTree>
    <p:extLst>
      <p:ext uri="{BB962C8B-B14F-4D97-AF65-F5344CB8AC3E}">
        <p14:creationId xmlns:p14="http://schemas.microsoft.com/office/powerpoint/2010/main" val="1533335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2</a:t>
            </a:fld>
            <a:endParaRPr lang="en-CA"/>
          </a:p>
        </p:txBody>
      </p:sp>
    </p:spTree>
    <p:extLst>
      <p:ext uri="{BB962C8B-B14F-4D97-AF65-F5344CB8AC3E}">
        <p14:creationId xmlns:p14="http://schemas.microsoft.com/office/powerpoint/2010/main" val="1538808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3</a:t>
            </a:fld>
            <a:endParaRPr lang="en-CA"/>
          </a:p>
        </p:txBody>
      </p:sp>
    </p:spTree>
    <p:extLst>
      <p:ext uri="{BB962C8B-B14F-4D97-AF65-F5344CB8AC3E}">
        <p14:creationId xmlns:p14="http://schemas.microsoft.com/office/powerpoint/2010/main" val="3559743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4</a:t>
            </a:fld>
            <a:endParaRPr lang="en-CA"/>
          </a:p>
        </p:txBody>
      </p:sp>
    </p:spTree>
    <p:extLst>
      <p:ext uri="{BB962C8B-B14F-4D97-AF65-F5344CB8AC3E}">
        <p14:creationId xmlns:p14="http://schemas.microsoft.com/office/powerpoint/2010/main" val="446711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5</a:t>
            </a:fld>
            <a:endParaRPr lang="en-CA"/>
          </a:p>
        </p:txBody>
      </p:sp>
    </p:spTree>
    <p:extLst>
      <p:ext uri="{BB962C8B-B14F-4D97-AF65-F5344CB8AC3E}">
        <p14:creationId xmlns:p14="http://schemas.microsoft.com/office/powerpoint/2010/main" val="4076702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6</a:t>
            </a:fld>
            <a:endParaRPr lang="en-CA"/>
          </a:p>
        </p:txBody>
      </p:sp>
    </p:spTree>
    <p:extLst>
      <p:ext uri="{BB962C8B-B14F-4D97-AF65-F5344CB8AC3E}">
        <p14:creationId xmlns:p14="http://schemas.microsoft.com/office/powerpoint/2010/main" val="3034801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7AC9F982-9068-4E62-91AE-E651FEFB4663}" type="slidenum">
              <a:rPr lang="en-CA" smtClean="0"/>
              <a:t>7</a:t>
            </a:fld>
            <a:endParaRPr lang="en-CA"/>
          </a:p>
        </p:txBody>
      </p:sp>
    </p:spTree>
    <p:extLst>
      <p:ext uri="{BB962C8B-B14F-4D97-AF65-F5344CB8AC3E}">
        <p14:creationId xmlns:p14="http://schemas.microsoft.com/office/powerpoint/2010/main" val="3897977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7:notes"/>
          <p:cNvSpPr>
            <a:spLocks noGrp="1" noRot="1" noChangeAspect="1"/>
          </p:cNvSpPr>
          <p:nvPr>
            <p:ph type="sldImg" idx="2"/>
          </p:nvPr>
        </p:nvSpPr>
        <p:spPr>
          <a:xfrm>
            <a:off x="398463" y="693738"/>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5" name="Google Shape;385;p7:notes"/>
          <p:cNvSpPr txBox="1">
            <a:spLocks noGrp="1"/>
          </p:cNvSpPr>
          <p:nvPr>
            <p:ph type="body" idx="1"/>
          </p:nvPr>
        </p:nvSpPr>
        <p:spPr>
          <a:xfrm>
            <a:off x="927312" y="4389398"/>
            <a:ext cx="5100215" cy="4158377"/>
          </a:xfrm>
          <a:prstGeom prst="rect">
            <a:avLst/>
          </a:prstGeom>
          <a:noFill/>
          <a:ln>
            <a:noFill/>
          </a:ln>
        </p:spPr>
        <p:txBody>
          <a:bodyPr spcFirstLastPara="1" wrap="square" lIns="92531" tIns="46253" rIns="92531" bIns="46253" anchor="t" anchorCtr="0">
            <a:noAutofit/>
          </a:bodyPr>
          <a:lstStyle/>
          <a:p>
            <a:pPr marL="160671" indent="0">
              <a:buClr>
                <a:srgbClr val="000000"/>
              </a:buClr>
              <a:buSzPts val="1100"/>
              <a:buFont typeface="Arial"/>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8:notes"/>
          <p:cNvSpPr>
            <a:spLocks noGrp="1" noRot="1" noChangeAspect="1"/>
          </p:cNvSpPr>
          <p:nvPr>
            <p:ph type="sldImg" idx="2"/>
          </p:nvPr>
        </p:nvSpPr>
        <p:spPr>
          <a:xfrm>
            <a:off x="398463" y="693738"/>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8" name="Google Shape;408;p8:notes"/>
          <p:cNvSpPr txBox="1">
            <a:spLocks noGrp="1"/>
          </p:cNvSpPr>
          <p:nvPr>
            <p:ph type="body" idx="1"/>
          </p:nvPr>
        </p:nvSpPr>
        <p:spPr>
          <a:xfrm>
            <a:off x="927312" y="4389398"/>
            <a:ext cx="5100215" cy="4158377"/>
          </a:xfrm>
          <a:prstGeom prst="rect">
            <a:avLst/>
          </a:prstGeom>
          <a:noFill/>
          <a:ln>
            <a:noFill/>
          </a:ln>
        </p:spPr>
        <p:txBody>
          <a:bodyPr spcFirstLastPara="1" wrap="square" lIns="92531" tIns="46253" rIns="92531" bIns="46253" anchor="t" anchorCtr="0">
            <a:noAutofit/>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A67E988-5919-57BB-C7DE-D3EAD38A3045}"/>
              </a:ext>
              <a:ext uri="{C183D7F6-B498-43B3-948B-1728B52AA6E4}">
                <adec:decorative xmlns:adec="http://schemas.microsoft.com/office/drawing/2017/decorative" val="1"/>
              </a:ext>
            </a:extLst>
          </p:cNvPr>
          <p:cNvSpPr/>
          <p:nvPr/>
        </p:nvSpPr>
        <p:spPr>
          <a:xfrm>
            <a:off x="517870" y="6209925"/>
            <a:ext cx="11155680" cy="45719"/>
          </a:xfrm>
          <a:custGeom>
            <a:avLst/>
            <a:gdLst>
              <a:gd name="connsiteX0" fmla="*/ 0 w 8715708"/>
              <a:gd name="connsiteY0" fmla="*/ 0 h 45719"/>
              <a:gd name="connsiteX1" fmla="*/ 3694525 w 8715708"/>
              <a:gd name="connsiteY1" fmla="*/ 0 h 45719"/>
              <a:gd name="connsiteX2" fmla="*/ 5021183 w 8715708"/>
              <a:gd name="connsiteY2" fmla="*/ 0 h 45719"/>
              <a:gd name="connsiteX3" fmla="*/ 8715708 w 8715708"/>
              <a:gd name="connsiteY3" fmla="*/ 0 h 45719"/>
              <a:gd name="connsiteX4" fmla="*/ 8715708 w 8715708"/>
              <a:gd name="connsiteY4" fmla="*/ 45719 h 45719"/>
              <a:gd name="connsiteX5" fmla="*/ 5021183 w 8715708"/>
              <a:gd name="connsiteY5" fmla="*/ 45719 h 45719"/>
              <a:gd name="connsiteX6" fmla="*/ 3694525 w 8715708"/>
              <a:gd name="connsiteY6" fmla="*/ 45719 h 45719"/>
              <a:gd name="connsiteX7" fmla="*/ 0 w 8715708"/>
              <a:gd name="connsiteY7" fmla="*/ 45719 h 45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5708" h="45719">
                <a:moveTo>
                  <a:pt x="0" y="0"/>
                </a:moveTo>
                <a:lnTo>
                  <a:pt x="3694525" y="0"/>
                </a:lnTo>
                <a:lnTo>
                  <a:pt x="5021183" y="0"/>
                </a:lnTo>
                <a:lnTo>
                  <a:pt x="8715708" y="0"/>
                </a:lnTo>
                <a:lnTo>
                  <a:pt x="8715708" y="45719"/>
                </a:lnTo>
                <a:lnTo>
                  <a:pt x="5021183" y="45719"/>
                </a:lnTo>
                <a:lnTo>
                  <a:pt x="3694525" y="45719"/>
                </a:lnTo>
                <a:lnTo>
                  <a:pt x="0" y="457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B2327B2-BA4B-2C04-0751-5CB63D4AA425}"/>
              </a:ext>
            </a:extLst>
          </p:cNvPr>
          <p:cNvSpPr>
            <a:spLocks noGrp="1"/>
          </p:cNvSpPr>
          <p:nvPr>
            <p:ph type="ctrTitle"/>
          </p:nvPr>
        </p:nvSpPr>
        <p:spPr>
          <a:xfrm>
            <a:off x="521208" y="978408"/>
            <a:ext cx="11155680" cy="3429000"/>
          </a:xfrm>
        </p:spPr>
        <p:txBody>
          <a:bodyPr anchor="t">
            <a:normAutofit/>
          </a:bodyPr>
          <a:lstStyle>
            <a:lvl1pPr algn="l">
              <a:defRPr sz="7200"/>
            </a:lvl1pPr>
          </a:lstStyle>
          <a:p>
            <a:r>
              <a:rPr lang="en-US" dirty="0"/>
              <a:t>Click to edit Master title style</a:t>
            </a:r>
          </a:p>
        </p:txBody>
      </p:sp>
      <p:sp>
        <p:nvSpPr>
          <p:cNvPr id="3" name="Subtitle 2">
            <a:extLst>
              <a:ext uri="{FF2B5EF4-FFF2-40B4-BE49-F238E27FC236}">
                <a16:creationId xmlns:a16="http://schemas.microsoft.com/office/drawing/2014/main" id="{E7201176-DC7A-4C3D-3D8F-352526DA7B5D}"/>
              </a:ext>
            </a:extLst>
          </p:cNvPr>
          <p:cNvSpPr>
            <a:spLocks noGrp="1"/>
          </p:cNvSpPr>
          <p:nvPr>
            <p:ph type="subTitle" idx="1"/>
          </p:nvPr>
        </p:nvSpPr>
        <p:spPr>
          <a:xfrm>
            <a:off x="521208" y="4480560"/>
            <a:ext cx="7104888" cy="1399032"/>
          </a:xfrm>
        </p:spPr>
        <p:txBody>
          <a:bodyPr anchor="b">
            <a:normAutofit/>
          </a:bodyPr>
          <a:lstStyle>
            <a:lvl1pPr marL="0" indent="0" algn="l">
              <a:buNone/>
              <a:defRPr sz="22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7DC221-9A2E-7459-102F-C3CFB27CC389}"/>
              </a:ext>
            </a:extLst>
          </p:cNvPr>
          <p:cNvSpPr>
            <a:spLocks noGrp="1"/>
          </p:cNvSpPr>
          <p:nvPr>
            <p:ph type="dt" sz="half" idx="10"/>
          </p:nvPr>
        </p:nvSpPr>
        <p:spPr/>
        <p:txBody>
          <a:bodyPr/>
          <a:lstStyle/>
          <a:p>
            <a:fld id="{20E64DAF-1E2A-450E-B6C1-5EB3151D8D61}" type="datetime1">
              <a:rPr lang="en-US" smtClean="0"/>
              <a:t>6/5/2025</a:t>
            </a:fld>
            <a:endParaRPr lang="en-US"/>
          </a:p>
        </p:txBody>
      </p:sp>
      <p:sp>
        <p:nvSpPr>
          <p:cNvPr id="5" name="Footer Placeholder 4">
            <a:extLst>
              <a:ext uri="{FF2B5EF4-FFF2-40B4-BE49-F238E27FC236}">
                <a16:creationId xmlns:a16="http://schemas.microsoft.com/office/drawing/2014/main" id="{A5020671-6F7D-3A03-EEC1-661A87F96F40}"/>
              </a:ext>
            </a:extLst>
          </p:cNvPr>
          <p:cNvSpPr>
            <a:spLocks noGrp="1"/>
          </p:cNvSpPr>
          <p:nvPr>
            <p:ph type="ftr" sz="quarter" idx="11"/>
          </p:nvPr>
        </p:nvSpPr>
        <p:spPr/>
        <p:txBody>
          <a:bodyPr/>
          <a:lstStyle/>
          <a:p>
            <a:r>
              <a:rPr lang="en-US"/>
              <a:t>RPLYT © 2025</a:t>
            </a:r>
          </a:p>
        </p:txBody>
      </p:sp>
      <p:sp>
        <p:nvSpPr>
          <p:cNvPr id="6" name="Slide Number Placeholder 5">
            <a:extLst>
              <a:ext uri="{FF2B5EF4-FFF2-40B4-BE49-F238E27FC236}">
                <a16:creationId xmlns:a16="http://schemas.microsoft.com/office/drawing/2014/main" id="{F2453D3A-E0F9-8386-2A6C-96671FBB15A5}"/>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719627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36771-E72D-FAD8-771E-3E196DD2E1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5BB827-257D-60D9-792F-E695900429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5D2E7-C856-F78A-E88C-375474982A5F}"/>
              </a:ext>
            </a:extLst>
          </p:cNvPr>
          <p:cNvSpPr>
            <a:spLocks noGrp="1"/>
          </p:cNvSpPr>
          <p:nvPr>
            <p:ph type="dt" sz="half" idx="10"/>
          </p:nvPr>
        </p:nvSpPr>
        <p:spPr/>
        <p:txBody>
          <a:bodyPr/>
          <a:lstStyle/>
          <a:p>
            <a:fld id="{EEF12A3B-5374-41B1-AD0E-31821AADFD97}" type="datetime1">
              <a:rPr lang="en-US" smtClean="0"/>
              <a:t>6/5/2025</a:t>
            </a:fld>
            <a:endParaRPr lang="en-US"/>
          </a:p>
        </p:txBody>
      </p:sp>
      <p:sp>
        <p:nvSpPr>
          <p:cNvPr id="5" name="Footer Placeholder 4">
            <a:extLst>
              <a:ext uri="{FF2B5EF4-FFF2-40B4-BE49-F238E27FC236}">
                <a16:creationId xmlns:a16="http://schemas.microsoft.com/office/drawing/2014/main" id="{0FDAB289-9591-51C9-9E3C-B6F2ACC6A62A}"/>
              </a:ext>
            </a:extLst>
          </p:cNvPr>
          <p:cNvSpPr>
            <a:spLocks noGrp="1"/>
          </p:cNvSpPr>
          <p:nvPr>
            <p:ph type="ftr" sz="quarter" idx="11"/>
          </p:nvPr>
        </p:nvSpPr>
        <p:spPr/>
        <p:txBody>
          <a:bodyPr/>
          <a:lstStyle/>
          <a:p>
            <a:r>
              <a:rPr lang="en-US"/>
              <a:t>RPLYT © 2025</a:t>
            </a:r>
          </a:p>
        </p:txBody>
      </p:sp>
      <p:sp>
        <p:nvSpPr>
          <p:cNvPr id="6" name="Slide Number Placeholder 5">
            <a:extLst>
              <a:ext uri="{FF2B5EF4-FFF2-40B4-BE49-F238E27FC236}">
                <a16:creationId xmlns:a16="http://schemas.microsoft.com/office/drawing/2014/main" id="{27FE037C-790D-7442-8E43-D2740B3952B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457108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635151-A38B-3766-6A32-FF1DF7687D9F}"/>
              </a:ext>
            </a:extLst>
          </p:cNvPr>
          <p:cNvSpPr>
            <a:spLocks noGrp="1"/>
          </p:cNvSpPr>
          <p:nvPr>
            <p:ph type="title" orient="vert"/>
          </p:nvPr>
        </p:nvSpPr>
        <p:spPr>
          <a:xfrm>
            <a:off x="8659368" y="978408"/>
            <a:ext cx="2551176" cy="536752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33D132D1-640C-FB9A-AD6F-D845738349F6}"/>
              </a:ext>
            </a:extLst>
          </p:cNvPr>
          <p:cNvSpPr>
            <a:spLocks noGrp="1"/>
          </p:cNvSpPr>
          <p:nvPr>
            <p:ph type="body" orient="vert" idx="1"/>
          </p:nvPr>
        </p:nvSpPr>
        <p:spPr>
          <a:xfrm>
            <a:off x="521208" y="978408"/>
            <a:ext cx="8010144" cy="536752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955F80A-4BA7-8ED8-9A62-B92194272620}"/>
              </a:ext>
            </a:extLst>
          </p:cNvPr>
          <p:cNvSpPr>
            <a:spLocks noGrp="1"/>
          </p:cNvSpPr>
          <p:nvPr>
            <p:ph type="dt" sz="half" idx="10"/>
          </p:nvPr>
        </p:nvSpPr>
        <p:spPr/>
        <p:txBody>
          <a:bodyPr/>
          <a:lstStyle/>
          <a:p>
            <a:fld id="{0D435CE4-6491-4800-8736-4D8E9E3F5786}" type="datetime1">
              <a:rPr lang="en-US" smtClean="0"/>
              <a:t>6/5/2025</a:t>
            </a:fld>
            <a:endParaRPr lang="en-US"/>
          </a:p>
        </p:txBody>
      </p:sp>
      <p:sp>
        <p:nvSpPr>
          <p:cNvPr id="5" name="Footer Placeholder 4">
            <a:extLst>
              <a:ext uri="{FF2B5EF4-FFF2-40B4-BE49-F238E27FC236}">
                <a16:creationId xmlns:a16="http://schemas.microsoft.com/office/drawing/2014/main" id="{85E38113-D55A-A1A0-D1FE-53C95860FB63}"/>
              </a:ext>
            </a:extLst>
          </p:cNvPr>
          <p:cNvSpPr>
            <a:spLocks noGrp="1"/>
          </p:cNvSpPr>
          <p:nvPr>
            <p:ph type="ftr" sz="quarter" idx="11"/>
          </p:nvPr>
        </p:nvSpPr>
        <p:spPr/>
        <p:txBody>
          <a:bodyPr/>
          <a:lstStyle/>
          <a:p>
            <a:r>
              <a:rPr lang="en-US"/>
              <a:t>RPLYT © 2025</a:t>
            </a:r>
          </a:p>
        </p:txBody>
      </p:sp>
      <p:sp>
        <p:nvSpPr>
          <p:cNvPr id="6" name="Slide Number Placeholder 5">
            <a:extLst>
              <a:ext uri="{FF2B5EF4-FFF2-40B4-BE49-F238E27FC236}">
                <a16:creationId xmlns:a16="http://schemas.microsoft.com/office/drawing/2014/main" id="{68919DDB-F89D-4B2D-21A2-82AF1D1023E4}"/>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262572D8-D485-1DB1-34B1-C35C61C89940}"/>
              </a:ext>
            </a:extLst>
          </p:cNvPr>
          <p:cNvSpPr/>
          <p:nvPr/>
        </p:nvSpPr>
        <p:spPr>
          <a:xfrm rot="5400000">
            <a:off x="8936623" y="3585018"/>
            <a:ext cx="532573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1402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_AND_TWO_COLUMNS">
  <p:cSld name="TITLE_AND_TWO_COLUMNS">
    <p:spTree>
      <p:nvGrpSpPr>
        <p:cNvPr id="1" name="Shape 27"/>
        <p:cNvGrpSpPr/>
        <p:nvPr/>
      </p:nvGrpSpPr>
      <p:grpSpPr>
        <a:xfrm>
          <a:off x="0" y="0"/>
          <a:ext cx="0" cy="0"/>
          <a:chOff x="0" y="0"/>
          <a:chExt cx="0" cy="0"/>
        </a:xfrm>
      </p:grpSpPr>
      <p:sp>
        <p:nvSpPr>
          <p:cNvPr id="28" name="Google Shape;28;p39"/>
          <p:cNvSpPr txBox="1">
            <a:spLocks noGrp="1"/>
          </p:cNvSpPr>
          <p:nvPr>
            <p:ph type="body" idx="1"/>
          </p:nvPr>
        </p:nvSpPr>
        <p:spPr>
          <a:xfrm>
            <a:off x="609600" y="1774564"/>
            <a:ext cx="4878400" cy="4317203"/>
          </a:xfrm>
          <a:prstGeom prst="rect">
            <a:avLst/>
          </a:prstGeom>
          <a:noFill/>
          <a:ln>
            <a:noFill/>
          </a:ln>
        </p:spPr>
        <p:txBody>
          <a:bodyPr spcFirstLastPara="1" wrap="square" lIns="91400" tIns="91400" rIns="91400" bIns="91400" anchor="t" anchorCtr="0">
            <a:normAutofit/>
          </a:bodyPr>
          <a:lstStyle>
            <a:lvl1pPr marL="609585" lvl="0" indent="-423323" algn="l">
              <a:lnSpc>
                <a:spcPct val="100000"/>
              </a:lnSpc>
              <a:spcBef>
                <a:spcPts val="0"/>
              </a:spcBef>
              <a:spcAft>
                <a:spcPts val="0"/>
              </a:spcAft>
              <a:buClr>
                <a:srgbClr val="CAA2CA"/>
              </a:buClr>
              <a:buSzPts val="1400"/>
              <a:buChar char="•"/>
              <a:defRPr sz="1867"/>
            </a:lvl1pPr>
            <a:lvl2pPr marL="1219170" lvl="1" indent="-423323" algn="l">
              <a:lnSpc>
                <a:spcPct val="100000"/>
              </a:lnSpc>
              <a:spcBef>
                <a:spcPts val="0"/>
              </a:spcBef>
              <a:spcAft>
                <a:spcPts val="0"/>
              </a:spcAft>
              <a:buClr>
                <a:srgbClr val="CAA2CA"/>
              </a:buClr>
              <a:buSzPts val="1400"/>
              <a:buChar char="•"/>
              <a:defRPr sz="1867"/>
            </a:lvl2pPr>
            <a:lvl3pPr marL="1828754" lvl="2" indent="-423323" algn="l">
              <a:lnSpc>
                <a:spcPct val="100000"/>
              </a:lnSpc>
              <a:spcBef>
                <a:spcPts val="0"/>
              </a:spcBef>
              <a:spcAft>
                <a:spcPts val="0"/>
              </a:spcAft>
              <a:buClr>
                <a:srgbClr val="CAA2CA"/>
              </a:buClr>
              <a:buSzPts val="1400"/>
              <a:buChar char="•"/>
              <a:defRPr sz="1867"/>
            </a:lvl3pPr>
            <a:lvl4pPr marL="2438339" lvl="3" indent="-423323" algn="l">
              <a:lnSpc>
                <a:spcPct val="100000"/>
              </a:lnSpc>
              <a:spcBef>
                <a:spcPts val="0"/>
              </a:spcBef>
              <a:spcAft>
                <a:spcPts val="0"/>
              </a:spcAft>
              <a:buClr>
                <a:srgbClr val="CAA2CA"/>
              </a:buClr>
              <a:buSzPts val="1400"/>
              <a:buChar char="•"/>
              <a:defRPr sz="1867"/>
            </a:lvl4pPr>
            <a:lvl5pPr marL="3047924" lvl="4" indent="-423323" algn="l">
              <a:lnSpc>
                <a:spcPct val="100000"/>
              </a:lnSpc>
              <a:spcBef>
                <a:spcPts val="0"/>
              </a:spcBef>
              <a:spcAft>
                <a:spcPts val="0"/>
              </a:spcAft>
              <a:buClr>
                <a:srgbClr val="CAA2CA"/>
              </a:buClr>
              <a:buSzPts val="1400"/>
              <a:buChar char="•"/>
              <a:defRPr sz="1867"/>
            </a:lvl5pPr>
            <a:lvl6pPr marL="3657509" lvl="5" indent="-440256" algn="l">
              <a:lnSpc>
                <a:spcPct val="100000"/>
              </a:lnSpc>
              <a:spcBef>
                <a:spcPts val="0"/>
              </a:spcBef>
              <a:spcAft>
                <a:spcPts val="0"/>
              </a:spcAft>
              <a:buSzPts val="1600"/>
              <a:buChar char="■"/>
              <a:defRPr/>
            </a:lvl6pPr>
            <a:lvl7pPr marL="4267093" lvl="6" indent="-440256" algn="l">
              <a:lnSpc>
                <a:spcPct val="100000"/>
              </a:lnSpc>
              <a:spcBef>
                <a:spcPts val="0"/>
              </a:spcBef>
              <a:spcAft>
                <a:spcPts val="0"/>
              </a:spcAft>
              <a:buSzPts val="1600"/>
              <a:buChar char="●"/>
              <a:defRPr/>
            </a:lvl7pPr>
            <a:lvl8pPr marL="4876678" lvl="7" indent="-440256" algn="l">
              <a:lnSpc>
                <a:spcPct val="100000"/>
              </a:lnSpc>
              <a:spcBef>
                <a:spcPts val="0"/>
              </a:spcBef>
              <a:spcAft>
                <a:spcPts val="0"/>
              </a:spcAft>
              <a:buSzPts val="1600"/>
              <a:buChar char="○"/>
              <a:defRPr/>
            </a:lvl8pPr>
            <a:lvl9pPr marL="5486263" lvl="8" indent="-440256" algn="l">
              <a:lnSpc>
                <a:spcPct val="100000"/>
              </a:lnSpc>
              <a:spcBef>
                <a:spcPts val="0"/>
              </a:spcBef>
              <a:spcAft>
                <a:spcPts val="0"/>
              </a:spcAft>
              <a:buSzPts val="1600"/>
              <a:buChar char="■"/>
              <a:defRPr/>
            </a:lvl9pPr>
          </a:lstStyle>
          <a:p>
            <a:endParaRPr/>
          </a:p>
        </p:txBody>
      </p:sp>
      <p:sp>
        <p:nvSpPr>
          <p:cNvPr id="29" name="Google Shape;29;p39"/>
          <p:cNvSpPr txBox="1">
            <a:spLocks noGrp="1"/>
          </p:cNvSpPr>
          <p:nvPr>
            <p:ph type="body" idx="2"/>
          </p:nvPr>
        </p:nvSpPr>
        <p:spPr>
          <a:xfrm>
            <a:off x="6697400" y="1774551"/>
            <a:ext cx="4878400" cy="4317203"/>
          </a:xfrm>
          <a:prstGeom prst="rect">
            <a:avLst/>
          </a:prstGeom>
          <a:noFill/>
          <a:ln>
            <a:noFill/>
          </a:ln>
        </p:spPr>
        <p:txBody>
          <a:bodyPr spcFirstLastPara="1" wrap="square" lIns="91400" tIns="91400" rIns="91400" bIns="91400" anchor="t" anchorCtr="0">
            <a:normAutofit/>
          </a:bodyPr>
          <a:lstStyle>
            <a:lvl1pPr marL="609585" lvl="0" indent="-440256" algn="l">
              <a:lnSpc>
                <a:spcPct val="100000"/>
              </a:lnSpc>
              <a:spcBef>
                <a:spcPts val="0"/>
              </a:spcBef>
              <a:spcAft>
                <a:spcPts val="0"/>
              </a:spcAft>
              <a:buSzPts val="1600"/>
              <a:buChar char="•"/>
              <a:defRPr/>
            </a:lvl1pPr>
            <a:lvl2pPr marL="1219170" lvl="1" indent="-440256" algn="l">
              <a:lnSpc>
                <a:spcPct val="100000"/>
              </a:lnSpc>
              <a:spcBef>
                <a:spcPts val="0"/>
              </a:spcBef>
              <a:spcAft>
                <a:spcPts val="0"/>
              </a:spcAft>
              <a:buSzPts val="1600"/>
              <a:buChar char="•"/>
              <a:defRPr/>
            </a:lvl2pPr>
            <a:lvl3pPr marL="1828754" lvl="2" indent="-440256" algn="l">
              <a:lnSpc>
                <a:spcPct val="100000"/>
              </a:lnSpc>
              <a:spcBef>
                <a:spcPts val="0"/>
              </a:spcBef>
              <a:spcAft>
                <a:spcPts val="0"/>
              </a:spcAft>
              <a:buSzPts val="1600"/>
              <a:buChar char="•"/>
              <a:defRPr/>
            </a:lvl3pPr>
            <a:lvl4pPr marL="2438339" lvl="3" indent="-440256" algn="l">
              <a:lnSpc>
                <a:spcPct val="100000"/>
              </a:lnSpc>
              <a:spcBef>
                <a:spcPts val="0"/>
              </a:spcBef>
              <a:spcAft>
                <a:spcPts val="0"/>
              </a:spcAft>
              <a:buSzPts val="1600"/>
              <a:buChar char="•"/>
              <a:defRPr/>
            </a:lvl4pPr>
            <a:lvl5pPr marL="3047924" lvl="4" indent="-440256" algn="l">
              <a:lnSpc>
                <a:spcPct val="100000"/>
              </a:lnSpc>
              <a:spcBef>
                <a:spcPts val="0"/>
              </a:spcBef>
              <a:spcAft>
                <a:spcPts val="0"/>
              </a:spcAft>
              <a:buSzPts val="1600"/>
              <a:buChar char="•"/>
              <a:defRPr/>
            </a:lvl5pPr>
            <a:lvl6pPr marL="3657509" lvl="5" indent="-440256" algn="l">
              <a:lnSpc>
                <a:spcPct val="100000"/>
              </a:lnSpc>
              <a:spcBef>
                <a:spcPts val="0"/>
              </a:spcBef>
              <a:spcAft>
                <a:spcPts val="0"/>
              </a:spcAft>
              <a:buSzPts val="1600"/>
              <a:buChar char="■"/>
              <a:defRPr/>
            </a:lvl6pPr>
            <a:lvl7pPr marL="4267093" lvl="6" indent="-440256" algn="l">
              <a:lnSpc>
                <a:spcPct val="100000"/>
              </a:lnSpc>
              <a:spcBef>
                <a:spcPts val="0"/>
              </a:spcBef>
              <a:spcAft>
                <a:spcPts val="0"/>
              </a:spcAft>
              <a:buSzPts val="1600"/>
              <a:buChar char="●"/>
              <a:defRPr/>
            </a:lvl7pPr>
            <a:lvl8pPr marL="4876678" lvl="7" indent="-440256" algn="l">
              <a:lnSpc>
                <a:spcPct val="100000"/>
              </a:lnSpc>
              <a:spcBef>
                <a:spcPts val="0"/>
              </a:spcBef>
              <a:spcAft>
                <a:spcPts val="0"/>
              </a:spcAft>
              <a:buSzPts val="1600"/>
              <a:buChar char="○"/>
              <a:defRPr/>
            </a:lvl8pPr>
            <a:lvl9pPr marL="5486263" lvl="8" indent="-440256" algn="l">
              <a:lnSpc>
                <a:spcPct val="100000"/>
              </a:lnSpc>
              <a:spcBef>
                <a:spcPts val="0"/>
              </a:spcBef>
              <a:spcAft>
                <a:spcPts val="0"/>
              </a:spcAft>
              <a:buSzPts val="1600"/>
              <a:buChar char="■"/>
              <a:defRPr/>
            </a:lvl9pPr>
          </a:lstStyle>
          <a:p>
            <a:endParaRPr/>
          </a:p>
        </p:txBody>
      </p:sp>
      <p:sp>
        <p:nvSpPr>
          <p:cNvPr id="30" name="Google Shape;30;p39"/>
          <p:cNvSpPr txBox="1">
            <a:spLocks noGrp="1"/>
          </p:cNvSpPr>
          <p:nvPr>
            <p:ph type="title"/>
          </p:nvPr>
        </p:nvSpPr>
        <p:spPr>
          <a:xfrm>
            <a:off x="609601" y="457201"/>
            <a:ext cx="10377201" cy="763601"/>
          </a:xfrm>
          <a:prstGeom prst="rect">
            <a:avLst/>
          </a:prstGeom>
          <a:noFill/>
          <a:ln>
            <a:noFill/>
          </a:ln>
        </p:spPr>
        <p:txBody>
          <a:bodyPr spcFirstLastPara="1" wrap="square" lIns="0" tIns="0" rIns="0" bIns="0" anchor="b" anchorCtr="0">
            <a:normAutofit/>
          </a:bodyPr>
          <a:lstStyle>
            <a:lvl1pPr lvl="0" algn="l">
              <a:lnSpc>
                <a:spcPct val="75000"/>
              </a:lnSpc>
              <a:spcBef>
                <a:spcPts val="0"/>
              </a:spcBef>
              <a:spcAft>
                <a:spcPts val="0"/>
              </a:spcAft>
              <a:buClr>
                <a:srgbClr val="080705"/>
              </a:buClr>
              <a:buSzPts val="2400"/>
              <a:buFont typeface="Fraunces ExtraBold"/>
              <a:buNone/>
              <a:defRPr>
                <a:solidFill>
                  <a:srgbClr val="080705"/>
                </a:solidFill>
              </a:defRPr>
            </a:lvl1pPr>
            <a:lvl2pPr lvl="1" algn="l">
              <a:lnSpc>
                <a:spcPct val="75000"/>
              </a:lnSpc>
              <a:spcBef>
                <a:spcPts val="0"/>
              </a:spcBef>
              <a:spcAft>
                <a:spcPts val="0"/>
              </a:spcAft>
              <a:buClr>
                <a:srgbClr val="313088"/>
              </a:buClr>
              <a:buSzPts val="1800"/>
              <a:buNone/>
              <a:defRPr/>
            </a:lvl2pPr>
            <a:lvl3pPr lvl="2" algn="l">
              <a:lnSpc>
                <a:spcPct val="75000"/>
              </a:lnSpc>
              <a:spcBef>
                <a:spcPts val="0"/>
              </a:spcBef>
              <a:spcAft>
                <a:spcPts val="0"/>
              </a:spcAft>
              <a:buClr>
                <a:srgbClr val="313088"/>
              </a:buClr>
              <a:buSzPts val="1800"/>
              <a:buNone/>
              <a:defRPr/>
            </a:lvl3pPr>
            <a:lvl4pPr lvl="3" algn="l">
              <a:lnSpc>
                <a:spcPct val="75000"/>
              </a:lnSpc>
              <a:spcBef>
                <a:spcPts val="0"/>
              </a:spcBef>
              <a:spcAft>
                <a:spcPts val="0"/>
              </a:spcAft>
              <a:buClr>
                <a:srgbClr val="313088"/>
              </a:buClr>
              <a:buSzPts val="1800"/>
              <a:buNone/>
              <a:defRPr/>
            </a:lvl4pPr>
            <a:lvl5pPr lvl="4" algn="l">
              <a:lnSpc>
                <a:spcPct val="75000"/>
              </a:lnSpc>
              <a:spcBef>
                <a:spcPts val="0"/>
              </a:spcBef>
              <a:spcAft>
                <a:spcPts val="0"/>
              </a:spcAft>
              <a:buClr>
                <a:srgbClr val="313088"/>
              </a:buClr>
              <a:buSzPts val="1800"/>
              <a:buNone/>
              <a:defRPr/>
            </a:lvl5pPr>
            <a:lvl6pPr lvl="5" algn="l">
              <a:lnSpc>
                <a:spcPct val="75000"/>
              </a:lnSpc>
              <a:spcBef>
                <a:spcPts val="0"/>
              </a:spcBef>
              <a:spcAft>
                <a:spcPts val="0"/>
              </a:spcAft>
              <a:buClr>
                <a:srgbClr val="313088"/>
              </a:buClr>
              <a:buSzPts val="1800"/>
              <a:buNone/>
              <a:defRPr/>
            </a:lvl6pPr>
            <a:lvl7pPr lvl="6" algn="l">
              <a:lnSpc>
                <a:spcPct val="75000"/>
              </a:lnSpc>
              <a:spcBef>
                <a:spcPts val="0"/>
              </a:spcBef>
              <a:spcAft>
                <a:spcPts val="0"/>
              </a:spcAft>
              <a:buClr>
                <a:srgbClr val="313088"/>
              </a:buClr>
              <a:buSzPts val="1800"/>
              <a:buNone/>
              <a:defRPr/>
            </a:lvl7pPr>
            <a:lvl8pPr lvl="7" algn="l">
              <a:lnSpc>
                <a:spcPct val="75000"/>
              </a:lnSpc>
              <a:spcBef>
                <a:spcPts val="0"/>
              </a:spcBef>
              <a:spcAft>
                <a:spcPts val="0"/>
              </a:spcAft>
              <a:buClr>
                <a:srgbClr val="313088"/>
              </a:buClr>
              <a:buSzPts val="1800"/>
              <a:buNone/>
              <a:defRPr/>
            </a:lvl8pPr>
            <a:lvl9pPr lvl="8" algn="l">
              <a:lnSpc>
                <a:spcPct val="75000"/>
              </a:lnSpc>
              <a:spcBef>
                <a:spcPts val="0"/>
              </a:spcBef>
              <a:spcAft>
                <a:spcPts val="0"/>
              </a:spcAft>
              <a:buClr>
                <a:srgbClr val="313088"/>
              </a:buClr>
              <a:buSzPts val="1800"/>
              <a:buNone/>
              <a:defRPr/>
            </a:lvl9pPr>
          </a:lstStyle>
          <a:p>
            <a:endParaRPr/>
          </a:p>
        </p:txBody>
      </p:sp>
      <p:sp>
        <p:nvSpPr>
          <p:cNvPr id="31" name="Google Shape;31;p39"/>
          <p:cNvSpPr txBox="1">
            <a:spLocks noGrp="1"/>
          </p:cNvSpPr>
          <p:nvPr>
            <p:ph type="sldNum" idx="12"/>
          </p:nvPr>
        </p:nvSpPr>
        <p:spPr>
          <a:xfrm>
            <a:off x="11579131" y="6318481"/>
            <a:ext cx="449083" cy="323085"/>
          </a:xfrm>
          <a:prstGeom prst="rect">
            <a:avLst/>
          </a:prstGeom>
          <a:noFill/>
          <a:ln>
            <a:noFill/>
          </a:ln>
        </p:spPr>
        <p:txBody>
          <a:bodyPr spcFirstLastPara="1" wrap="square" lIns="91400" tIns="91400" rIns="91400" bIns="91400" anchor="ctr" anchorCtr="0">
            <a:spAutoFit/>
          </a:bodyPr>
          <a:lstStyle>
            <a:lvl1pPr marL="0" marR="0" lvl="0"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1pPr>
            <a:lvl2pPr marL="0" marR="0" lvl="1"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2pPr>
            <a:lvl3pPr marL="0" marR="0" lvl="2"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3pPr>
            <a:lvl4pPr marL="0" marR="0" lvl="3"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4pPr>
            <a:lvl5pPr marL="0" marR="0" lvl="4"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5pPr>
            <a:lvl6pPr marL="0" marR="0" lvl="5"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6pPr>
            <a:lvl7pPr marL="0" marR="0" lvl="6"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7pPr>
            <a:lvl8pPr marL="0" marR="0" lvl="7"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8pPr>
            <a:lvl9pPr marL="0" marR="0" lvl="8" indent="0" algn="r">
              <a:lnSpc>
                <a:spcPct val="100000"/>
              </a:lnSpc>
              <a:spcBef>
                <a:spcPts val="0"/>
              </a:spcBef>
              <a:spcAft>
                <a:spcPts val="0"/>
              </a:spcAft>
              <a:buClr>
                <a:srgbClr val="313088"/>
              </a:buClr>
              <a:buSzPts val="1000"/>
              <a:buFont typeface="Arial"/>
              <a:buNone/>
              <a:defRPr>
                <a:solidFill>
                  <a:srgbClr val="313088"/>
                </a:solidFill>
                <a:latin typeface="Arial"/>
                <a:ea typeface="Arial"/>
                <a:cs typeface="Arial"/>
                <a:sym typeface="Arial"/>
              </a:defRPr>
            </a:lvl9pPr>
          </a:lstStyle>
          <a:p>
            <a:fld id="{00000000-1234-1234-1234-123412341234}" type="slidenum">
              <a:rPr lang="en-US" smtClean="0"/>
              <a:pPr/>
              <a:t>‹#›</a:t>
            </a:fld>
            <a:endParaRPr lang="en-US">
              <a:solidFill>
                <a:srgbClr val="666666"/>
              </a:solidFill>
              <a:latin typeface="Roboto"/>
              <a:ea typeface="Roboto"/>
              <a:cs typeface="Roboto"/>
              <a:sym typeface="Roboto"/>
            </a:endParaRPr>
          </a:p>
        </p:txBody>
      </p:sp>
    </p:spTree>
    <p:extLst>
      <p:ext uri="{BB962C8B-B14F-4D97-AF65-F5344CB8AC3E}">
        <p14:creationId xmlns:p14="http://schemas.microsoft.com/office/powerpoint/2010/main" val="3447504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6D03-149A-DAB3-4B2A-E9B74F2E2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C1E73D-41A7-9934-0990-9208B9523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2A3F-E719-673C-5D56-F663712D0E7F}"/>
              </a:ext>
            </a:extLst>
          </p:cNvPr>
          <p:cNvSpPr>
            <a:spLocks noGrp="1"/>
          </p:cNvSpPr>
          <p:nvPr>
            <p:ph type="dt" sz="half" idx="10"/>
          </p:nvPr>
        </p:nvSpPr>
        <p:spPr/>
        <p:txBody>
          <a:bodyPr/>
          <a:lstStyle/>
          <a:p>
            <a:fld id="{BE2D883F-510E-426B-A403-A4024F75F061}" type="datetime1">
              <a:rPr lang="en-US" smtClean="0"/>
              <a:t>6/5/2025</a:t>
            </a:fld>
            <a:endParaRPr lang="en-US"/>
          </a:p>
        </p:txBody>
      </p:sp>
      <p:sp>
        <p:nvSpPr>
          <p:cNvPr id="5" name="Footer Placeholder 4">
            <a:extLst>
              <a:ext uri="{FF2B5EF4-FFF2-40B4-BE49-F238E27FC236}">
                <a16:creationId xmlns:a16="http://schemas.microsoft.com/office/drawing/2014/main" id="{04AE594A-52F5-D85E-343C-ADFEE3C72E00}"/>
              </a:ext>
            </a:extLst>
          </p:cNvPr>
          <p:cNvSpPr>
            <a:spLocks noGrp="1"/>
          </p:cNvSpPr>
          <p:nvPr>
            <p:ph type="ftr" sz="quarter" idx="11"/>
          </p:nvPr>
        </p:nvSpPr>
        <p:spPr/>
        <p:txBody>
          <a:bodyPr/>
          <a:lstStyle/>
          <a:p>
            <a:r>
              <a:rPr lang="en-US"/>
              <a:t>RPLYT © 2025</a:t>
            </a:r>
          </a:p>
        </p:txBody>
      </p:sp>
      <p:sp>
        <p:nvSpPr>
          <p:cNvPr id="6" name="Slide Number Placeholder 5">
            <a:extLst>
              <a:ext uri="{FF2B5EF4-FFF2-40B4-BE49-F238E27FC236}">
                <a16:creationId xmlns:a16="http://schemas.microsoft.com/office/drawing/2014/main" id="{207D5C9C-B2E2-FC26-E459-9E880EF975B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747450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9D51F-B2D5-2804-4F7C-C99850FBD05B}"/>
              </a:ext>
            </a:extLst>
          </p:cNvPr>
          <p:cNvSpPr>
            <a:spLocks noGrp="1"/>
          </p:cNvSpPr>
          <p:nvPr>
            <p:ph type="title"/>
          </p:nvPr>
        </p:nvSpPr>
        <p:spPr>
          <a:xfrm>
            <a:off x="521208" y="978408"/>
            <a:ext cx="5020056" cy="4288536"/>
          </a:xfrm>
        </p:spPr>
        <p:txBody>
          <a:bodyPr anchor="t">
            <a:normAutofit/>
          </a:bodyPr>
          <a:lstStyle>
            <a:lvl1pPr>
              <a:defRPr sz="5400"/>
            </a:lvl1pPr>
          </a:lstStyle>
          <a:p>
            <a:r>
              <a:rPr lang="en-US" dirty="0"/>
              <a:t>Click to edit Master title style</a:t>
            </a:r>
          </a:p>
        </p:txBody>
      </p:sp>
      <p:sp>
        <p:nvSpPr>
          <p:cNvPr id="3" name="Text Placeholder 2">
            <a:extLst>
              <a:ext uri="{FF2B5EF4-FFF2-40B4-BE49-F238E27FC236}">
                <a16:creationId xmlns:a16="http://schemas.microsoft.com/office/drawing/2014/main" id="{15FE5516-03B6-C488-EB4A-68AE681EDFB8}"/>
              </a:ext>
            </a:extLst>
          </p:cNvPr>
          <p:cNvSpPr>
            <a:spLocks noGrp="1"/>
          </p:cNvSpPr>
          <p:nvPr>
            <p:ph type="body" idx="1"/>
          </p:nvPr>
        </p:nvSpPr>
        <p:spPr>
          <a:xfrm>
            <a:off x="521208" y="5266944"/>
            <a:ext cx="5020056" cy="1088136"/>
          </a:xfrm>
        </p:spPr>
        <p:txBody>
          <a:bodyPr anchor="b">
            <a:normAutofit/>
          </a:bodyPr>
          <a:lstStyle>
            <a:lvl1pPr marL="0" indent="0">
              <a:buNone/>
              <a:defRPr sz="2200" i="1">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50ECB4D7-49A7-D050-70B9-11A1E2D445D8}"/>
              </a:ext>
            </a:extLst>
          </p:cNvPr>
          <p:cNvSpPr>
            <a:spLocks noGrp="1"/>
          </p:cNvSpPr>
          <p:nvPr>
            <p:ph type="dt" sz="half" idx="10"/>
          </p:nvPr>
        </p:nvSpPr>
        <p:spPr/>
        <p:txBody>
          <a:bodyPr/>
          <a:lstStyle/>
          <a:p>
            <a:fld id="{A7A6F931-5F0A-49D1-B850-1C9AF9265E95}" type="datetime1">
              <a:rPr lang="en-US" smtClean="0"/>
              <a:t>6/5/2025</a:t>
            </a:fld>
            <a:endParaRPr lang="en-US"/>
          </a:p>
        </p:txBody>
      </p:sp>
      <p:sp>
        <p:nvSpPr>
          <p:cNvPr id="5" name="Footer Placeholder 4">
            <a:extLst>
              <a:ext uri="{FF2B5EF4-FFF2-40B4-BE49-F238E27FC236}">
                <a16:creationId xmlns:a16="http://schemas.microsoft.com/office/drawing/2014/main" id="{8A9A913F-AD00-C1EE-B01A-8590671C014B}"/>
              </a:ext>
            </a:extLst>
          </p:cNvPr>
          <p:cNvSpPr>
            <a:spLocks noGrp="1"/>
          </p:cNvSpPr>
          <p:nvPr>
            <p:ph type="ftr" sz="quarter" idx="11"/>
          </p:nvPr>
        </p:nvSpPr>
        <p:spPr/>
        <p:txBody>
          <a:bodyPr/>
          <a:lstStyle/>
          <a:p>
            <a:r>
              <a:rPr lang="en-US"/>
              <a:t>RPLYT © 2025</a:t>
            </a:r>
          </a:p>
        </p:txBody>
      </p:sp>
      <p:sp>
        <p:nvSpPr>
          <p:cNvPr id="6" name="Slide Number Placeholder 5">
            <a:extLst>
              <a:ext uri="{FF2B5EF4-FFF2-40B4-BE49-F238E27FC236}">
                <a16:creationId xmlns:a16="http://schemas.microsoft.com/office/drawing/2014/main" id="{314FC386-B2AF-6FAD-D053-E22D48CD7285}"/>
              </a:ext>
            </a:extLst>
          </p:cNvPr>
          <p:cNvSpPr>
            <a:spLocks noGrp="1"/>
          </p:cNvSpPr>
          <p:nvPr>
            <p:ph type="sldNum" sz="quarter" idx="12"/>
          </p:nvPr>
        </p:nvSpPr>
        <p:spPr/>
        <p:txBody>
          <a:bodyPr/>
          <a:lstStyle/>
          <a:p>
            <a:fld id="{148CC95F-0247-41B6-91CF-DC97C76A7088}" type="slidenum">
              <a:rPr lang="en-US" smtClean="0"/>
              <a:t>‹#›</a:t>
            </a:fld>
            <a:endParaRPr lang="en-US"/>
          </a:p>
        </p:txBody>
      </p:sp>
      <p:sp>
        <p:nvSpPr>
          <p:cNvPr id="7" name="Rectangle 6">
            <a:extLst>
              <a:ext uri="{FF2B5EF4-FFF2-40B4-BE49-F238E27FC236}">
                <a16:creationId xmlns:a16="http://schemas.microsoft.com/office/drawing/2014/main" id="{4E1E1B67-3BFF-F04B-52F4-7E724FB3B24D}"/>
              </a:ext>
            </a:extLst>
          </p:cNvPr>
          <p:cNvSpPr/>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5767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3B21-CF4D-1B01-0F4E-D32C1B218B6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FB39FF2-6858-B514-B695-58442557D0C1}"/>
              </a:ext>
            </a:extLst>
          </p:cNvPr>
          <p:cNvSpPr>
            <a:spLocks noGrp="1"/>
          </p:cNvSpPr>
          <p:nvPr>
            <p:ph sz="half" idx="1"/>
          </p:nvPr>
        </p:nvSpPr>
        <p:spPr>
          <a:xfrm>
            <a:off x="521208"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A30130-974D-B91D-5B93-EC52AABDB5B0}"/>
              </a:ext>
            </a:extLst>
          </p:cNvPr>
          <p:cNvSpPr>
            <a:spLocks noGrp="1"/>
          </p:cNvSpPr>
          <p:nvPr>
            <p:ph sz="half" idx="2"/>
          </p:nvPr>
        </p:nvSpPr>
        <p:spPr>
          <a:xfrm>
            <a:off x="6519672" y="2578608"/>
            <a:ext cx="5166360" cy="3767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5BED99-6FD7-9C6B-1152-A6E42715BB79}"/>
              </a:ext>
            </a:extLst>
          </p:cNvPr>
          <p:cNvSpPr>
            <a:spLocks noGrp="1"/>
          </p:cNvSpPr>
          <p:nvPr>
            <p:ph type="dt" sz="half" idx="10"/>
          </p:nvPr>
        </p:nvSpPr>
        <p:spPr/>
        <p:txBody>
          <a:bodyPr/>
          <a:lstStyle/>
          <a:p>
            <a:fld id="{5BBE7BF9-11AE-4978-83F6-1F0A9F3141F5}" type="datetime1">
              <a:rPr lang="en-US" smtClean="0"/>
              <a:t>6/5/2025</a:t>
            </a:fld>
            <a:endParaRPr lang="en-US"/>
          </a:p>
        </p:txBody>
      </p:sp>
      <p:sp>
        <p:nvSpPr>
          <p:cNvPr id="6" name="Footer Placeholder 5">
            <a:extLst>
              <a:ext uri="{FF2B5EF4-FFF2-40B4-BE49-F238E27FC236}">
                <a16:creationId xmlns:a16="http://schemas.microsoft.com/office/drawing/2014/main" id="{BA253AAC-5967-2565-A715-82D3505ABF0F}"/>
              </a:ext>
            </a:extLst>
          </p:cNvPr>
          <p:cNvSpPr>
            <a:spLocks noGrp="1"/>
          </p:cNvSpPr>
          <p:nvPr>
            <p:ph type="ftr" sz="quarter" idx="11"/>
          </p:nvPr>
        </p:nvSpPr>
        <p:spPr/>
        <p:txBody>
          <a:bodyPr/>
          <a:lstStyle/>
          <a:p>
            <a:r>
              <a:rPr lang="en-US"/>
              <a:t>RPLYT © 2025</a:t>
            </a:r>
          </a:p>
        </p:txBody>
      </p:sp>
      <p:sp>
        <p:nvSpPr>
          <p:cNvPr id="7" name="Slide Number Placeholder 6">
            <a:extLst>
              <a:ext uri="{FF2B5EF4-FFF2-40B4-BE49-F238E27FC236}">
                <a16:creationId xmlns:a16="http://schemas.microsoft.com/office/drawing/2014/main" id="{A4B51313-69FB-E016-3CC1-62CA476ED214}"/>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777491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DF9D-B849-CE37-97E4-AD37F880677F}"/>
              </a:ext>
            </a:extLst>
          </p:cNvPr>
          <p:cNvSpPr>
            <a:spLocks noGrp="1"/>
          </p:cNvSpPr>
          <p:nvPr>
            <p:ph type="title"/>
          </p:nvPr>
        </p:nvSpPr>
        <p:spPr>
          <a:xfrm>
            <a:off x="521208" y="978408"/>
            <a:ext cx="11164824" cy="1216152"/>
          </a:xfrm>
        </p:spPr>
        <p:txBody>
          <a:bodyPr/>
          <a:lstStyle/>
          <a:p>
            <a:r>
              <a:rPr lang="en-US"/>
              <a:t>Click to edit Master title style</a:t>
            </a:r>
          </a:p>
        </p:txBody>
      </p:sp>
      <p:sp>
        <p:nvSpPr>
          <p:cNvPr id="3" name="Text Placeholder 2">
            <a:extLst>
              <a:ext uri="{FF2B5EF4-FFF2-40B4-BE49-F238E27FC236}">
                <a16:creationId xmlns:a16="http://schemas.microsoft.com/office/drawing/2014/main" id="{79D4C626-4008-960A-E601-6AA9F4BB8D8B}"/>
              </a:ext>
            </a:extLst>
          </p:cNvPr>
          <p:cNvSpPr>
            <a:spLocks noGrp="1"/>
          </p:cNvSpPr>
          <p:nvPr>
            <p:ph type="body" idx="1"/>
          </p:nvPr>
        </p:nvSpPr>
        <p:spPr>
          <a:xfrm>
            <a:off x="521208"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06E8D6C-AC07-ED6B-2EA8-9C40A5AEA748}"/>
              </a:ext>
            </a:extLst>
          </p:cNvPr>
          <p:cNvSpPr>
            <a:spLocks noGrp="1"/>
          </p:cNvSpPr>
          <p:nvPr>
            <p:ph sz="half" idx="2"/>
          </p:nvPr>
        </p:nvSpPr>
        <p:spPr>
          <a:xfrm>
            <a:off x="521208"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3C52617E-C6D9-246B-E7B7-8159DF17C0A3}"/>
              </a:ext>
            </a:extLst>
          </p:cNvPr>
          <p:cNvSpPr>
            <a:spLocks noGrp="1"/>
          </p:cNvSpPr>
          <p:nvPr>
            <p:ph type="body" sz="quarter" idx="3"/>
          </p:nvPr>
        </p:nvSpPr>
        <p:spPr>
          <a:xfrm>
            <a:off x="6519672" y="2340864"/>
            <a:ext cx="5166360" cy="658368"/>
          </a:xfrm>
        </p:spPr>
        <p:txBody>
          <a:bodyPr anchor="b">
            <a:normAutofit/>
          </a:bodyPr>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DBC2094-7EBC-02C5-5AB5-233E63080A9C}"/>
              </a:ext>
            </a:extLst>
          </p:cNvPr>
          <p:cNvSpPr>
            <a:spLocks noGrp="1"/>
          </p:cNvSpPr>
          <p:nvPr>
            <p:ph sz="quarter" idx="4"/>
          </p:nvPr>
        </p:nvSpPr>
        <p:spPr>
          <a:xfrm>
            <a:off x="6519672" y="3035808"/>
            <a:ext cx="5166360" cy="331012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3010BD2-59B4-FD2E-3C5E-C83AE6003985}"/>
              </a:ext>
            </a:extLst>
          </p:cNvPr>
          <p:cNvSpPr>
            <a:spLocks noGrp="1"/>
          </p:cNvSpPr>
          <p:nvPr>
            <p:ph type="dt" sz="half" idx="10"/>
          </p:nvPr>
        </p:nvSpPr>
        <p:spPr/>
        <p:txBody>
          <a:bodyPr/>
          <a:lstStyle/>
          <a:p>
            <a:fld id="{ECCECC79-82A2-4A2F-A089-2F01BC32B3B6}" type="datetime1">
              <a:rPr lang="en-US" smtClean="0"/>
              <a:t>6/5/2025</a:t>
            </a:fld>
            <a:endParaRPr lang="en-US"/>
          </a:p>
        </p:txBody>
      </p:sp>
      <p:sp>
        <p:nvSpPr>
          <p:cNvPr id="8" name="Footer Placeholder 7">
            <a:extLst>
              <a:ext uri="{FF2B5EF4-FFF2-40B4-BE49-F238E27FC236}">
                <a16:creationId xmlns:a16="http://schemas.microsoft.com/office/drawing/2014/main" id="{E72B35C4-A654-7759-BDA0-94D9D1A21663}"/>
              </a:ext>
            </a:extLst>
          </p:cNvPr>
          <p:cNvSpPr>
            <a:spLocks noGrp="1"/>
          </p:cNvSpPr>
          <p:nvPr>
            <p:ph type="ftr" sz="quarter" idx="11"/>
          </p:nvPr>
        </p:nvSpPr>
        <p:spPr/>
        <p:txBody>
          <a:bodyPr/>
          <a:lstStyle/>
          <a:p>
            <a:r>
              <a:rPr lang="en-US"/>
              <a:t>RPLYT © 2025</a:t>
            </a:r>
          </a:p>
        </p:txBody>
      </p:sp>
      <p:sp>
        <p:nvSpPr>
          <p:cNvPr id="9" name="Slide Number Placeholder 8">
            <a:extLst>
              <a:ext uri="{FF2B5EF4-FFF2-40B4-BE49-F238E27FC236}">
                <a16:creationId xmlns:a16="http://schemas.microsoft.com/office/drawing/2014/main" id="{F55F4347-2EC0-CA6E-2637-8048456D7ECB}"/>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454184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4716D-52F2-C7FB-83B1-2DA1AD375EAE}"/>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56F4A371-AC27-6A28-32E6-74A28371BF55}"/>
              </a:ext>
            </a:extLst>
          </p:cNvPr>
          <p:cNvSpPr>
            <a:spLocks noGrp="1"/>
          </p:cNvSpPr>
          <p:nvPr>
            <p:ph type="dt" sz="half" idx="10"/>
          </p:nvPr>
        </p:nvSpPr>
        <p:spPr/>
        <p:txBody>
          <a:bodyPr/>
          <a:lstStyle/>
          <a:p>
            <a:fld id="{99CDF92D-4065-4AE1-96A9-0C9F75FE800E}" type="datetime1">
              <a:rPr lang="en-US" smtClean="0"/>
              <a:t>6/5/2025</a:t>
            </a:fld>
            <a:endParaRPr lang="en-US"/>
          </a:p>
        </p:txBody>
      </p:sp>
      <p:sp>
        <p:nvSpPr>
          <p:cNvPr id="4" name="Footer Placeholder 3">
            <a:extLst>
              <a:ext uri="{FF2B5EF4-FFF2-40B4-BE49-F238E27FC236}">
                <a16:creationId xmlns:a16="http://schemas.microsoft.com/office/drawing/2014/main" id="{D155941A-A24E-885D-E894-0326F4C4004D}"/>
              </a:ext>
            </a:extLst>
          </p:cNvPr>
          <p:cNvSpPr>
            <a:spLocks noGrp="1"/>
          </p:cNvSpPr>
          <p:nvPr>
            <p:ph type="ftr" sz="quarter" idx="11"/>
          </p:nvPr>
        </p:nvSpPr>
        <p:spPr/>
        <p:txBody>
          <a:bodyPr/>
          <a:lstStyle/>
          <a:p>
            <a:r>
              <a:rPr lang="en-US"/>
              <a:t>RPLYT © 2025</a:t>
            </a:r>
          </a:p>
        </p:txBody>
      </p:sp>
      <p:sp>
        <p:nvSpPr>
          <p:cNvPr id="5" name="Slide Number Placeholder 4">
            <a:extLst>
              <a:ext uri="{FF2B5EF4-FFF2-40B4-BE49-F238E27FC236}">
                <a16:creationId xmlns:a16="http://schemas.microsoft.com/office/drawing/2014/main" id="{99D5E5B4-971F-FF6A-1B07-A5C8537055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003673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F431F-E6DC-4137-3092-A30A0A3628EC}"/>
              </a:ext>
            </a:extLst>
          </p:cNvPr>
          <p:cNvSpPr>
            <a:spLocks noGrp="1"/>
          </p:cNvSpPr>
          <p:nvPr>
            <p:ph type="dt" sz="half" idx="10"/>
          </p:nvPr>
        </p:nvSpPr>
        <p:spPr/>
        <p:txBody>
          <a:bodyPr/>
          <a:lstStyle/>
          <a:p>
            <a:fld id="{0725DD38-5BF7-4C2D-AFCD-BEC21BF219E2}" type="datetime1">
              <a:rPr lang="en-US" smtClean="0"/>
              <a:t>6/5/2025</a:t>
            </a:fld>
            <a:endParaRPr lang="en-US"/>
          </a:p>
        </p:txBody>
      </p:sp>
      <p:sp>
        <p:nvSpPr>
          <p:cNvPr id="3" name="Footer Placeholder 2">
            <a:extLst>
              <a:ext uri="{FF2B5EF4-FFF2-40B4-BE49-F238E27FC236}">
                <a16:creationId xmlns:a16="http://schemas.microsoft.com/office/drawing/2014/main" id="{06AC814B-67B4-C70F-FA51-6205D5E2CB81}"/>
              </a:ext>
            </a:extLst>
          </p:cNvPr>
          <p:cNvSpPr>
            <a:spLocks noGrp="1"/>
          </p:cNvSpPr>
          <p:nvPr>
            <p:ph type="ftr" sz="quarter" idx="11"/>
          </p:nvPr>
        </p:nvSpPr>
        <p:spPr/>
        <p:txBody>
          <a:bodyPr/>
          <a:lstStyle/>
          <a:p>
            <a:r>
              <a:rPr lang="en-US"/>
              <a:t>RPLYT © 2025</a:t>
            </a:r>
          </a:p>
        </p:txBody>
      </p:sp>
      <p:sp>
        <p:nvSpPr>
          <p:cNvPr id="4" name="Slide Number Placeholder 3">
            <a:extLst>
              <a:ext uri="{FF2B5EF4-FFF2-40B4-BE49-F238E27FC236}">
                <a16:creationId xmlns:a16="http://schemas.microsoft.com/office/drawing/2014/main" id="{91EAA9C9-D895-DD20-1089-EA75EA428951}"/>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2531360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50562-884C-9053-70C1-3B72A0B45EA6}"/>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Content Placeholder 2">
            <a:extLst>
              <a:ext uri="{FF2B5EF4-FFF2-40B4-BE49-F238E27FC236}">
                <a16:creationId xmlns:a16="http://schemas.microsoft.com/office/drawing/2014/main" id="{0318F509-68F0-39D5-1A8B-CE246715AE46}"/>
              </a:ext>
            </a:extLst>
          </p:cNvPr>
          <p:cNvSpPr>
            <a:spLocks noGrp="1"/>
          </p:cNvSpPr>
          <p:nvPr>
            <p:ph idx="1"/>
          </p:nvPr>
        </p:nvSpPr>
        <p:spPr>
          <a:xfrm>
            <a:off x="6519672" y="987424"/>
            <a:ext cx="5166360" cy="535838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158E37C-27CE-3A84-FC74-BDCCD8A9A3EC}"/>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A95F79-E23E-11D2-40BF-66ED340195DB}"/>
              </a:ext>
            </a:extLst>
          </p:cNvPr>
          <p:cNvSpPr>
            <a:spLocks noGrp="1"/>
          </p:cNvSpPr>
          <p:nvPr>
            <p:ph type="dt" sz="half" idx="10"/>
          </p:nvPr>
        </p:nvSpPr>
        <p:spPr/>
        <p:txBody>
          <a:bodyPr/>
          <a:lstStyle/>
          <a:p>
            <a:fld id="{FF2B545E-F3A5-490F-BF05-7EAB82A484BA}" type="datetime1">
              <a:rPr lang="en-US" smtClean="0"/>
              <a:t>6/5/2025</a:t>
            </a:fld>
            <a:endParaRPr lang="en-US"/>
          </a:p>
        </p:txBody>
      </p:sp>
      <p:sp>
        <p:nvSpPr>
          <p:cNvPr id="6" name="Footer Placeholder 5">
            <a:extLst>
              <a:ext uri="{FF2B5EF4-FFF2-40B4-BE49-F238E27FC236}">
                <a16:creationId xmlns:a16="http://schemas.microsoft.com/office/drawing/2014/main" id="{4457F7FC-06F3-3D89-5D1A-4EC4B1D7355E}"/>
              </a:ext>
            </a:extLst>
          </p:cNvPr>
          <p:cNvSpPr>
            <a:spLocks noGrp="1"/>
          </p:cNvSpPr>
          <p:nvPr>
            <p:ph type="ftr" sz="quarter" idx="11"/>
          </p:nvPr>
        </p:nvSpPr>
        <p:spPr/>
        <p:txBody>
          <a:bodyPr/>
          <a:lstStyle/>
          <a:p>
            <a:r>
              <a:rPr lang="en-US"/>
              <a:t>RPLYT © 2025</a:t>
            </a:r>
          </a:p>
        </p:txBody>
      </p:sp>
      <p:sp>
        <p:nvSpPr>
          <p:cNvPr id="7" name="Slide Number Placeholder 6">
            <a:extLst>
              <a:ext uri="{FF2B5EF4-FFF2-40B4-BE49-F238E27FC236}">
                <a16:creationId xmlns:a16="http://schemas.microsoft.com/office/drawing/2014/main" id="{9554ACD5-6E0B-5713-DC9A-41E9D62AB12D}"/>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32932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B2D45-7CDB-D38C-2AAE-273F797674E1}"/>
              </a:ext>
            </a:extLst>
          </p:cNvPr>
          <p:cNvSpPr>
            <a:spLocks noGrp="1"/>
          </p:cNvSpPr>
          <p:nvPr>
            <p:ph type="title"/>
          </p:nvPr>
        </p:nvSpPr>
        <p:spPr>
          <a:xfrm>
            <a:off x="521208" y="978408"/>
            <a:ext cx="5020056" cy="2459736"/>
          </a:xfrm>
        </p:spPr>
        <p:txBody>
          <a:bodyPr anchor="t">
            <a:noAutofit/>
          </a:bodyPr>
          <a:lstStyle>
            <a:lvl1pPr>
              <a:defRPr sz="4400"/>
            </a:lvl1pPr>
          </a:lstStyle>
          <a:p>
            <a:r>
              <a:rPr lang="en-US" dirty="0"/>
              <a:t>Click to edit Master title style</a:t>
            </a:r>
          </a:p>
        </p:txBody>
      </p:sp>
      <p:sp>
        <p:nvSpPr>
          <p:cNvPr id="3" name="Picture Placeholder 2">
            <a:extLst>
              <a:ext uri="{FF2B5EF4-FFF2-40B4-BE49-F238E27FC236}">
                <a16:creationId xmlns:a16="http://schemas.microsoft.com/office/drawing/2014/main" id="{CCBF0855-1744-56E4-B115-3A3C5EA7834B}"/>
              </a:ext>
            </a:extLst>
          </p:cNvPr>
          <p:cNvSpPr>
            <a:spLocks noGrp="1"/>
          </p:cNvSpPr>
          <p:nvPr>
            <p:ph type="pic" idx="1"/>
          </p:nvPr>
        </p:nvSpPr>
        <p:spPr>
          <a:xfrm>
            <a:off x="6519672" y="987424"/>
            <a:ext cx="5166360" cy="5358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85E8A1D-28AE-4A19-BD96-401D4822A53D}"/>
              </a:ext>
            </a:extLst>
          </p:cNvPr>
          <p:cNvSpPr>
            <a:spLocks noGrp="1"/>
          </p:cNvSpPr>
          <p:nvPr>
            <p:ph type="body" sz="half" idx="2"/>
          </p:nvPr>
        </p:nvSpPr>
        <p:spPr>
          <a:xfrm>
            <a:off x="521208" y="3575304"/>
            <a:ext cx="5020056" cy="2770632"/>
          </a:xfrm>
        </p:spPr>
        <p:txBody>
          <a:bodyPr>
            <a:normAutofit/>
          </a:bodyPr>
          <a:lstStyle>
            <a:lvl1pPr marL="0" indent="0">
              <a:buNone/>
              <a:defRPr sz="22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327DDB-CE95-4C89-DFC5-7DDBFC24E89C}"/>
              </a:ext>
            </a:extLst>
          </p:cNvPr>
          <p:cNvSpPr>
            <a:spLocks noGrp="1"/>
          </p:cNvSpPr>
          <p:nvPr>
            <p:ph type="dt" sz="half" idx="10"/>
          </p:nvPr>
        </p:nvSpPr>
        <p:spPr/>
        <p:txBody>
          <a:bodyPr/>
          <a:lstStyle/>
          <a:p>
            <a:fld id="{440FE2BE-043E-41EE-9A47-97C6C0CB6A86}" type="datetime1">
              <a:rPr lang="en-US" smtClean="0"/>
              <a:t>6/5/2025</a:t>
            </a:fld>
            <a:endParaRPr lang="en-US"/>
          </a:p>
        </p:txBody>
      </p:sp>
      <p:sp>
        <p:nvSpPr>
          <p:cNvPr id="6" name="Footer Placeholder 5">
            <a:extLst>
              <a:ext uri="{FF2B5EF4-FFF2-40B4-BE49-F238E27FC236}">
                <a16:creationId xmlns:a16="http://schemas.microsoft.com/office/drawing/2014/main" id="{0522C835-F3B5-943C-FFC4-D5BA9666AF34}"/>
              </a:ext>
            </a:extLst>
          </p:cNvPr>
          <p:cNvSpPr>
            <a:spLocks noGrp="1"/>
          </p:cNvSpPr>
          <p:nvPr>
            <p:ph type="ftr" sz="quarter" idx="11"/>
          </p:nvPr>
        </p:nvSpPr>
        <p:spPr/>
        <p:txBody>
          <a:bodyPr/>
          <a:lstStyle/>
          <a:p>
            <a:r>
              <a:rPr lang="en-US"/>
              <a:t>RPLYT © 2025</a:t>
            </a:r>
          </a:p>
        </p:txBody>
      </p:sp>
      <p:sp>
        <p:nvSpPr>
          <p:cNvPr id="7" name="Slide Number Placeholder 6">
            <a:extLst>
              <a:ext uri="{FF2B5EF4-FFF2-40B4-BE49-F238E27FC236}">
                <a16:creationId xmlns:a16="http://schemas.microsoft.com/office/drawing/2014/main" id="{68709891-6E3C-ADED-01DD-15FCED37AF4A}"/>
              </a:ext>
            </a:extLst>
          </p:cNvPr>
          <p:cNvSpPr>
            <a:spLocks noGrp="1"/>
          </p:cNvSpPr>
          <p:nvPr>
            <p:ph type="sldNum" sz="quarter" idx="12"/>
          </p:nvPr>
        </p:nvSpPr>
        <p:spPr/>
        <p:txBody>
          <a:bodyPr/>
          <a:lstStyle/>
          <a:p>
            <a:fld id="{148CC95F-0247-41B6-91CF-DC97C76A7088}" type="slidenum">
              <a:rPr lang="en-US" smtClean="0"/>
              <a:t>‹#›</a:t>
            </a:fld>
            <a:endParaRPr lang="en-US"/>
          </a:p>
        </p:txBody>
      </p:sp>
    </p:spTree>
    <p:extLst>
      <p:ext uri="{BB962C8B-B14F-4D97-AF65-F5344CB8AC3E}">
        <p14:creationId xmlns:p14="http://schemas.microsoft.com/office/powerpoint/2010/main" val="144786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1A28D7-6581-4956-AAE3-9104804DF55B}"/>
              </a:ext>
            </a:extLst>
          </p:cNvPr>
          <p:cNvSpPr>
            <a:spLocks noGrp="1"/>
          </p:cNvSpPr>
          <p:nvPr>
            <p:ph type="title"/>
          </p:nvPr>
        </p:nvSpPr>
        <p:spPr>
          <a:xfrm>
            <a:off x="521208" y="978408"/>
            <a:ext cx="11155680" cy="146304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3CFCCA4-57A4-08A1-FC45-D2BBA66FABFA}"/>
              </a:ext>
            </a:extLst>
          </p:cNvPr>
          <p:cNvSpPr>
            <a:spLocks noGrp="1"/>
          </p:cNvSpPr>
          <p:nvPr>
            <p:ph type="body" idx="1"/>
          </p:nvPr>
        </p:nvSpPr>
        <p:spPr>
          <a:xfrm>
            <a:off x="521208" y="2578608"/>
            <a:ext cx="11155680" cy="37673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FAA0F4-2442-8D45-3C3D-1B8F55C8683A}"/>
              </a:ext>
            </a:extLst>
          </p:cNvPr>
          <p:cNvSpPr>
            <a:spLocks noGrp="1"/>
          </p:cNvSpPr>
          <p:nvPr>
            <p:ph type="dt" sz="half" idx="2"/>
          </p:nvPr>
        </p:nvSpPr>
        <p:spPr>
          <a:xfrm>
            <a:off x="521208" y="6419088"/>
            <a:ext cx="2743200" cy="365125"/>
          </a:xfrm>
          <a:prstGeom prst="rect">
            <a:avLst/>
          </a:prstGeom>
        </p:spPr>
        <p:txBody>
          <a:bodyPr vert="horz" lIns="91440" tIns="45720" rIns="91440" bIns="45720" rtlCol="0" anchor="ctr"/>
          <a:lstStyle>
            <a:lvl1pPr algn="l">
              <a:defRPr sz="900">
                <a:solidFill>
                  <a:schemeClr val="tx1"/>
                </a:solidFill>
              </a:defRPr>
            </a:lvl1pPr>
          </a:lstStyle>
          <a:p>
            <a:fld id="{0AA8F093-851E-4CFF-A44C-11BD1752DEFC}" type="datetime1">
              <a:rPr lang="en-US" smtClean="0"/>
              <a:t>6/5/2025</a:t>
            </a:fld>
            <a:endParaRPr lang="en-US"/>
          </a:p>
        </p:txBody>
      </p:sp>
      <p:sp>
        <p:nvSpPr>
          <p:cNvPr id="5" name="Footer Placeholder 4">
            <a:extLst>
              <a:ext uri="{FF2B5EF4-FFF2-40B4-BE49-F238E27FC236}">
                <a16:creationId xmlns:a16="http://schemas.microsoft.com/office/drawing/2014/main" id="{9E03785E-FB42-1D54-92AC-D0A61A8FABD4}"/>
              </a:ext>
            </a:extLst>
          </p:cNvPr>
          <p:cNvSpPr>
            <a:spLocks noGrp="1"/>
          </p:cNvSpPr>
          <p:nvPr>
            <p:ph type="ftr" sz="quarter" idx="3"/>
          </p:nvPr>
        </p:nvSpPr>
        <p:spPr>
          <a:xfrm>
            <a:off x="521208" y="100584"/>
            <a:ext cx="4114800" cy="365125"/>
          </a:xfrm>
          <a:prstGeom prst="rect">
            <a:avLst/>
          </a:prstGeom>
        </p:spPr>
        <p:txBody>
          <a:bodyPr vert="horz" lIns="91440" tIns="45720" rIns="91440" bIns="45720" rtlCol="0" anchor="ctr"/>
          <a:lstStyle>
            <a:lvl1pPr algn="l">
              <a:defRPr sz="900">
                <a:solidFill>
                  <a:schemeClr val="tx1"/>
                </a:solidFill>
              </a:defRPr>
            </a:lvl1pPr>
          </a:lstStyle>
          <a:p>
            <a:r>
              <a:rPr lang="en-US"/>
              <a:t>RPLYT © 2025</a:t>
            </a:r>
            <a:endParaRPr lang="en-US" dirty="0"/>
          </a:p>
        </p:txBody>
      </p:sp>
      <p:sp>
        <p:nvSpPr>
          <p:cNvPr id="6" name="Slide Number Placeholder 5">
            <a:extLst>
              <a:ext uri="{FF2B5EF4-FFF2-40B4-BE49-F238E27FC236}">
                <a16:creationId xmlns:a16="http://schemas.microsoft.com/office/drawing/2014/main" id="{BCC9CF34-1274-DB45-4809-90E5D244A9AE}"/>
              </a:ext>
            </a:extLst>
          </p:cNvPr>
          <p:cNvSpPr>
            <a:spLocks noGrp="1"/>
          </p:cNvSpPr>
          <p:nvPr>
            <p:ph type="sldNum" sz="quarter" idx="4"/>
          </p:nvPr>
        </p:nvSpPr>
        <p:spPr>
          <a:xfrm>
            <a:off x="11457432" y="6419088"/>
            <a:ext cx="640080" cy="365125"/>
          </a:xfrm>
          <a:prstGeom prst="rect">
            <a:avLst/>
          </a:prstGeom>
        </p:spPr>
        <p:txBody>
          <a:bodyPr vert="horz" lIns="91440" tIns="45720" rIns="91440" bIns="45720" rtlCol="0" anchor="ctr"/>
          <a:lstStyle>
            <a:lvl1pPr algn="r">
              <a:defRPr sz="900">
                <a:solidFill>
                  <a:schemeClr val="tx1"/>
                </a:solidFill>
              </a:defRPr>
            </a:lvl1pPr>
          </a:lstStyle>
          <a:p>
            <a:fld id="{148CC95F-0247-41B6-91CF-DC97C76A7088}" type="slidenum">
              <a:rPr lang="en-US" smtClean="0"/>
              <a:pPr/>
              <a:t>‹#›</a:t>
            </a:fld>
            <a:endParaRPr lang="en-US"/>
          </a:p>
        </p:txBody>
      </p:sp>
      <p:sp>
        <p:nvSpPr>
          <p:cNvPr id="7" name="Freeform: Shape 6">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700356603"/>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 id="2147483673" r:id="rId12"/>
  </p:sldLayoutIdLst>
  <p:hf sldNum="0" hdr="0" dt="0"/>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mightycourage.blogspot.com/2010_07_01_archive.html"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hyperlink" Target="http://www.robynpriest.com/" TargetMode="External"/><Relationship Id="rId7"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mailto:robyn@robynpriest.com" TargetMode="External"/><Relationship Id="rId4" Type="http://schemas.openxmlformats.org/officeDocument/2006/relationships/hyperlink" Target="http://www.explorationmastery.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D7F9EC8-0E2C-4023-9DD1-73BEF6B80D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1F6339-FDF5-7541-ADA3-04383EE5EE92}"/>
              </a:ext>
            </a:extLst>
          </p:cNvPr>
          <p:cNvSpPr>
            <a:spLocks noGrp="1"/>
          </p:cNvSpPr>
          <p:nvPr>
            <p:ph type="ctrTitle"/>
          </p:nvPr>
        </p:nvSpPr>
        <p:spPr>
          <a:xfrm>
            <a:off x="521208" y="978408"/>
            <a:ext cx="5019419" cy="3877610"/>
          </a:xfrm>
        </p:spPr>
        <p:txBody>
          <a:bodyPr anchor="t">
            <a:normAutofit fontScale="90000"/>
          </a:bodyPr>
          <a:lstStyle/>
          <a:p>
            <a:pPr>
              <a:lnSpc>
                <a:spcPct val="90000"/>
              </a:lnSpc>
            </a:pPr>
            <a:r>
              <a:rPr lang="en-CA" sz="4400" dirty="0">
                <a:latin typeface="Calibri" panose="020F0502020204030204" pitchFamily="34" charset="0"/>
                <a:ea typeface="Calibri" panose="020F0502020204030204" pitchFamily="34" charset="0"/>
                <a:cs typeface="Calibri" panose="020F0502020204030204" pitchFamily="34" charset="0"/>
              </a:rPr>
              <a:t>Digital Peer Support:</a:t>
            </a:r>
            <a:br>
              <a:rPr lang="en-CA" sz="4400" dirty="0">
                <a:latin typeface="Calibri" panose="020F0502020204030204" pitchFamily="34" charset="0"/>
                <a:ea typeface="Calibri" panose="020F0502020204030204" pitchFamily="34" charset="0"/>
                <a:cs typeface="Calibri" panose="020F0502020204030204" pitchFamily="34" charset="0"/>
              </a:rPr>
            </a:br>
            <a:r>
              <a:rPr lang="en-CA" sz="4400" dirty="0">
                <a:latin typeface="Calibri" panose="020F0502020204030204" pitchFamily="34" charset="0"/>
                <a:ea typeface="Calibri" panose="020F0502020204030204" pitchFamily="34" charset="0"/>
                <a:cs typeface="Calibri" panose="020F0502020204030204" pitchFamily="34" charset="0"/>
              </a:rPr>
              <a:t>Ever emerging, not something we can ignore</a:t>
            </a:r>
            <a:br>
              <a:rPr lang="en-CA" sz="4400" dirty="0">
                <a:latin typeface="Calibri" panose="020F0502020204030204" pitchFamily="34" charset="0"/>
                <a:ea typeface="Calibri" panose="020F0502020204030204" pitchFamily="34" charset="0"/>
                <a:cs typeface="Calibri" panose="020F0502020204030204" pitchFamily="34" charset="0"/>
              </a:rPr>
            </a:br>
            <a:br>
              <a:rPr lang="en-CA" sz="4100" dirty="0">
                <a:latin typeface="Calibri" panose="020F0502020204030204" pitchFamily="34" charset="0"/>
                <a:ea typeface="Calibri" panose="020F0502020204030204" pitchFamily="34" charset="0"/>
                <a:cs typeface="Calibri" panose="020F0502020204030204" pitchFamily="34" charset="0"/>
              </a:rPr>
            </a:br>
            <a:r>
              <a:rPr lang="en-CA" sz="3600" dirty="0">
                <a:latin typeface="Calibri" panose="020F0502020204030204" pitchFamily="34" charset="0"/>
                <a:ea typeface="Calibri" panose="020F0502020204030204" pitchFamily="34" charset="0"/>
                <a:cs typeface="Calibri" panose="020F0502020204030204" pitchFamily="34" charset="0"/>
              </a:rPr>
              <a:t>May 2024</a:t>
            </a:r>
            <a:br>
              <a:rPr lang="en-CA" sz="4100" dirty="0">
                <a:latin typeface="Calibri" panose="020F0502020204030204" pitchFamily="34" charset="0"/>
                <a:ea typeface="Calibri" panose="020F0502020204030204" pitchFamily="34" charset="0"/>
                <a:cs typeface="Calibri" panose="020F0502020204030204" pitchFamily="34" charset="0"/>
              </a:rPr>
            </a:br>
            <a:endParaRPr lang="en-CA" sz="4100" dirty="0">
              <a:latin typeface="Calibri" panose="020F0502020204030204" pitchFamily="34" charset="0"/>
              <a:ea typeface="Calibri" panose="020F0502020204030204" pitchFamily="34" charset="0"/>
              <a:cs typeface="Calibri" panose="020F0502020204030204" pitchFamily="34" charset="0"/>
            </a:endParaRPr>
          </a:p>
        </p:txBody>
      </p:sp>
      <p:sp>
        <p:nvSpPr>
          <p:cNvPr id="18" name="Rectangle 17">
            <a:extLst>
              <a:ext uri="{FF2B5EF4-FFF2-40B4-BE49-F238E27FC236}">
                <a16:creationId xmlns:a16="http://schemas.microsoft.com/office/drawing/2014/main" id="{925CC04F-787A-49FA-9065-69EDF439F6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text on it&#10;&#10;Description automatically generated">
            <a:extLst>
              <a:ext uri="{FF2B5EF4-FFF2-40B4-BE49-F238E27FC236}">
                <a16:creationId xmlns:a16="http://schemas.microsoft.com/office/drawing/2014/main" id="{62AE8081-59CB-0EB0-3117-CE5482CE0C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7180" y="4856018"/>
            <a:ext cx="1934002" cy="1715096"/>
          </a:xfrm>
          <a:prstGeom prst="rect">
            <a:avLst/>
          </a:prstGeom>
        </p:spPr>
      </p:pic>
      <p:pic>
        <p:nvPicPr>
          <p:cNvPr id="4" name="Picture 3" descr="Neon 3D circle art">
            <a:extLst>
              <a:ext uri="{FF2B5EF4-FFF2-40B4-BE49-F238E27FC236}">
                <a16:creationId xmlns:a16="http://schemas.microsoft.com/office/drawing/2014/main" id="{F696EB31-7651-C2CC-B59F-25D43096EB51}"/>
              </a:ext>
            </a:extLst>
          </p:cNvPr>
          <p:cNvPicPr>
            <a:picLocks noChangeAspect="1"/>
          </p:cNvPicPr>
          <p:nvPr/>
        </p:nvPicPr>
        <p:blipFill>
          <a:blip r:embed="rId4"/>
          <a:srcRect t="17142" b="4186"/>
          <a:stretch>
            <a:fillRect/>
          </a:stretch>
        </p:blipFill>
        <p:spPr>
          <a:xfrm>
            <a:off x="5539054" y="1165459"/>
            <a:ext cx="6465910" cy="4714133"/>
          </a:xfrm>
          <a:prstGeom prst="rect">
            <a:avLst/>
          </a:prstGeom>
        </p:spPr>
      </p:pic>
      <p:sp>
        <p:nvSpPr>
          <p:cNvPr id="5" name="Footer Placeholder 4">
            <a:extLst>
              <a:ext uri="{FF2B5EF4-FFF2-40B4-BE49-F238E27FC236}">
                <a16:creationId xmlns:a16="http://schemas.microsoft.com/office/drawing/2014/main" id="{11606269-2081-97D8-4D06-C06FBF65B693}"/>
              </a:ext>
            </a:extLst>
          </p:cNvPr>
          <p:cNvSpPr>
            <a:spLocks noGrp="1"/>
          </p:cNvSpPr>
          <p:nvPr>
            <p:ph type="ftr" sz="quarter" idx="11"/>
          </p:nvPr>
        </p:nvSpPr>
        <p:spPr/>
        <p:txBody>
          <a:bodyPr/>
          <a:lstStyle/>
          <a:p>
            <a:r>
              <a:rPr lang="en-US"/>
              <a:t>RPLYT © 2025</a:t>
            </a:r>
          </a:p>
        </p:txBody>
      </p:sp>
    </p:spTree>
    <p:extLst>
      <p:ext uri="{BB962C8B-B14F-4D97-AF65-F5344CB8AC3E}">
        <p14:creationId xmlns:p14="http://schemas.microsoft.com/office/powerpoint/2010/main" val="2374435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13"/>
          <p:cNvSpPr/>
          <p:nvPr/>
        </p:nvSpPr>
        <p:spPr>
          <a:xfrm>
            <a:off x="8433" y="0"/>
            <a:ext cx="3289600" cy="6858000"/>
          </a:xfrm>
          <a:prstGeom prst="rect">
            <a:avLst/>
          </a:prstGeom>
          <a:solidFill>
            <a:schemeClr val="bg1">
              <a:alpha val="60000"/>
            </a:schemeClr>
          </a:solidFill>
          <a:ln>
            <a:noFill/>
          </a:ln>
        </p:spPr>
        <p:txBody>
          <a:bodyPr spcFirstLastPara="1" wrap="square" lIns="0" tIns="0" rIns="0" bIns="0" anchor="ctr" anchorCtr="0">
            <a:noAutofit/>
          </a:bodyPr>
          <a:lstStyle/>
          <a:p>
            <a:pPr algn="ctr">
              <a:buClr>
                <a:srgbClr val="000000"/>
              </a:buClr>
              <a:buSzPts val="1400"/>
            </a:pPr>
            <a:endParaRPr sz="1867">
              <a:solidFill>
                <a:srgbClr val="000000"/>
              </a:solidFill>
              <a:latin typeface="Fraunces"/>
              <a:ea typeface="Fraunces"/>
              <a:cs typeface="Fraunces"/>
              <a:sym typeface="Fraunces"/>
            </a:endParaRPr>
          </a:p>
        </p:txBody>
      </p:sp>
      <p:sp>
        <p:nvSpPr>
          <p:cNvPr id="474" name="Google Shape;474;p13"/>
          <p:cNvSpPr txBox="1">
            <a:spLocks noGrp="1"/>
          </p:cNvSpPr>
          <p:nvPr>
            <p:ph type="title"/>
          </p:nvPr>
        </p:nvSpPr>
        <p:spPr>
          <a:xfrm>
            <a:off x="647665" y="894900"/>
            <a:ext cx="10440803" cy="570800"/>
          </a:xfrm>
          <a:prstGeom prst="rect">
            <a:avLst/>
          </a:prstGeom>
          <a:noFill/>
          <a:ln>
            <a:noFill/>
          </a:ln>
        </p:spPr>
        <p:txBody>
          <a:bodyPr spcFirstLastPara="1" vert="horz" wrap="square" lIns="0" tIns="0" rIns="0" bIns="0" rtlCol="0" anchor="t" anchorCtr="0">
            <a:normAutofit/>
          </a:bodyPr>
          <a:lstStyle/>
          <a:p>
            <a:pPr>
              <a:buSzPts val="2300"/>
            </a:pPr>
            <a:r>
              <a:rPr lang="en-US" sz="4000" dirty="0">
                <a:latin typeface="Calibri" panose="020F0502020204030204" pitchFamily="34" charset="0"/>
                <a:ea typeface="Calibri" panose="020F0502020204030204" pitchFamily="34" charset="0"/>
                <a:cs typeface="Calibri" panose="020F0502020204030204" pitchFamily="34" charset="0"/>
                <a:sym typeface="Archivo ExtraBold"/>
              </a:rPr>
              <a:t>How do Youth &amp; Young Adults Find Us</a:t>
            </a:r>
            <a:endParaRPr sz="4000" dirty="0">
              <a:latin typeface="Calibri" panose="020F0502020204030204" pitchFamily="34" charset="0"/>
              <a:ea typeface="Calibri" panose="020F0502020204030204" pitchFamily="34" charset="0"/>
              <a:cs typeface="Calibri" panose="020F0502020204030204" pitchFamily="34" charset="0"/>
            </a:endParaRPr>
          </a:p>
        </p:txBody>
      </p:sp>
      <p:sp>
        <p:nvSpPr>
          <p:cNvPr id="475" name="Google Shape;475;p13"/>
          <p:cNvSpPr txBox="1">
            <a:spLocks noGrp="1"/>
          </p:cNvSpPr>
          <p:nvPr>
            <p:ph type="body" idx="1"/>
          </p:nvPr>
        </p:nvSpPr>
        <p:spPr>
          <a:xfrm>
            <a:off x="3582838" y="2777707"/>
            <a:ext cx="3512829" cy="3881162"/>
          </a:xfrm>
          <a:prstGeom prst="rect">
            <a:avLst/>
          </a:prstGeom>
          <a:noFill/>
          <a:ln>
            <a:noFill/>
          </a:ln>
        </p:spPr>
        <p:txBody>
          <a:bodyPr spcFirstLastPara="1" vert="horz" wrap="square" lIns="121867" tIns="121867" rIns="121867" bIns="121867" rtlCol="0" anchor="t" anchorCtr="0">
            <a:normAutofit/>
          </a:bodyPr>
          <a:lstStyle/>
          <a:p>
            <a:pPr>
              <a:lnSpc>
                <a:spcPct val="115000"/>
              </a:lnSpc>
              <a:buClr>
                <a:srgbClr val="000000"/>
              </a:buClr>
              <a:buFont typeface="Archivo"/>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a:rPr>
              <a:t>Referral Partnerships</a:t>
            </a:r>
            <a:endParaRPr sz="2000" dirty="0">
              <a:latin typeface="Calibri" panose="020F0502020204030204" pitchFamily="34" charset="0"/>
              <a:ea typeface="Calibri" panose="020F0502020204030204" pitchFamily="34" charset="0"/>
              <a:cs typeface="Calibri" panose="020F0502020204030204" pitchFamily="34" charset="0"/>
            </a:endParaRPr>
          </a:p>
          <a:p>
            <a:pPr>
              <a:lnSpc>
                <a:spcPct val="115000"/>
              </a:lnSpc>
              <a:buClr>
                <a:srgbClr val="000000"/>
              </a:buClr>
              <a:buFont typeface="Archivo"/>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a:rPr>
              <a:t>Online Searches</a:t>
            </a:r>
            <a:endParaRPr sz="2000" dirty="0">
              <a:latin typeface="Calibri" panose="020F0502020204030204" pitchFamily="34" charset="0"/>
              <a:ea typeface="Calibri" panose="020F0502020204030204" pitchFamily="34" charset="0"/>
              <a:cs typeface="Calibri" panose="020F0502020204030204" pitchFamily="34" charset="0"/>
            </a:endParaRPr>
          </a:p>
          <a:p>
            <a:pPr>
              <a:lnSpc>
                <a:spcPct val="115000"/>
              </a:lnSpc>
              <a:buClr>
                <a:srgbClr val="000000"/>
              </a:buClr>
              <a:buFont typeface="Archivo"/>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a:rPr>
              <a:t>Co Marketing partnerships</a:t>
            </a:r>
            <a:endParaRPr sz="2000" dirty="0">
              <a:latin typeface="Calibri" panose="020F0502020204030204" pitchFamily="34" charset="0"/>
              <a:ea typeface="Calibri" panose="020F0502020204030204" pitchFamily="34" charset="0"/>
              <a:cs typeface="Calibri" panose="020F0502020204030204" pitchFamily="34" charset="0"/>
            </a:endParaRPr>
          </a:p>
          <a:p>
            <a:pPr>
              <a:lnSpc>
                <a:spcPct val="115000"/>
              </a:lnSpc>
              <a:buClr>
                <a:srgbClr val="000000"/>
              </a:buClr>
              <a:buFont typeface="Archivo"/>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a:rPr>
              <a:t>Social Media</a:t>
            </a:r>
            <a:endParaRPr sz="2000" dirty="0">
              <a:latin typeface="Calibri" panose="020F0502020204030204" pitchFamily="34" charset="0"/>
              <a:ea typeface="Calibri" panose="020F0502020204030204" pitchFamily="34" charset="0"/>
              <a:cs typeface="Calibri" panose="020F0502020204030204" pitchFamily="34" charset="0"/>
            </a:endParaRPr>
          </a:p>
          <a:p>
            <a:pPr>
              <a:lnSpc>
                <a:spcPct val="115000"/>
              </a:lnSpc>
              <a:buClr>
                <a:srgbClr val="000000"/>
              </a:buClr>
              <a:buFont typeface="Archivo"/>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a:rPr>
              <a:t>Live peer support chat</a:t>
            </a:r>
            <a:endParaRPr sz="2000" dirty="0">
              <a:latin typeface="Calibri" panose="020F0502020204030204" pitchFamily="34" charset="0"/>
              <a:ea typeface="Calibri" panose="020F0502020204030204" pitchFamily="34" charset="0"/>
              <a:cs typeface="Calibri" panose="020F0502020204030204" pitchFamily="34" charset="0"/>
            </a:endParaRPr>
          </a:p>
        </p:txBody>
      </p:sp>
      <p:grpSp>
        <p:nvGrpSpPr>
          <p:cNvPr id="477" name="Google Shape;477;p13"/>
          <p:cNvGrpSpPr/>
          <p:nvPr/>
        </p:nvGrpSpPr>
        <p:grpSpPr>
          <a:xfrm>
            <a:off x="194030" y="2915144"/>
            <a:ext cx="3104003" cy="2071944"/>
            <a:chOff x="0" y="-1"/>
            <a:chExt cx="2328001" cy="1553957"/>
          </a:xfrm>
        </p:grpSpPr>
        <p:sp>
          <p:nvSpPr>
            <p:cNvPr id="478" name="Google Shape;478;p13"/>
            <p:cNvSpPr/>
            <p:nvPr/>
          </p:nvSpPr>
          <p:spPr>
            <a:xfrm>
              <a:off x="0" y="-1"/>
              <a:ext cx="2328001" cy="1553957"/>
            </a:xfrm>
            <a:prstGeom prst="rect">
              <a:avLst/>
            </a:prstGeom>
            <a:solidFill>
              <a:srgbClr val="AAE0C5">
                <a:alpha val="60000"/>
              </a:srgbClr>
            </a:solidFill>
            <a:ln>
              <a:noFill/>
            </a:ln>
          </p:spPr>
          <p:txBody>
            <a:bodyPr spcFirstLastPara="1" wrap="square" lIns="0" tIns="0" rIns="0" bIns="0" anchor="t" anchorCtr="0">
              <a:noAutofit/>
            </a:bodyPr>
            <a:lstStyle/>
            <a:p>
              <a:pPr>
                <a:buClr>
                  <a:srgbClr val="31394D"/>
                </a:buClr>
                <a:buSzPts val="1400"/>
              </a:pPr>
              <a:endParaRPr sz="1867">
                <a:solidFill>
                  <a:srgbClr val="31394D"/>
                </a:solidFill>
                <a:latin typeface="Arial"/>
                <a:ea typeface="Arial"/>
                <a:cs typeface="Arial"/>
                <a:sym typeface="Arial"/>
              </a:endParaRPr>
            </a:p>
          </p:txBody>
        </p:sp>
        <p:pic>
          <p:nvPicPr>
            <p:cNvPr id="479" name="Google Shape;479;p13" descr="image27.png"/>
            <p:cNvPicPr preferRelativeResize="0"/>
            <p:nvPr/>
          </p:nvPicPr>
          <p:blipFill rotWithShape="1">
            <a:blip r:embed="rId3">
              <a:alphaModFix/>
            </a:blip>
            <a:srcRect/>
            <a:stretch/>
          </p:blipFill>
          <p:spPr>
            <a:xfrm>
              <a:off x="0" y="0"/>
              <a:ext cx="2328001" cy="1553956"/>
            </a:xfrm>
            <a:prstGeom prst="rect">
              <a:avLst/>
            </a:prstGeom>
            <a:noFill/>
            <a:ln>
              <a:noFill/>
            </a:ln>
          </p:spPr>
        </p:pic>
      </p:grpSp>
      <p:sp>
        <p:nvSpPr>
          <p:cNvPr id="480" name="Google Shape;480;p13"/>
          <p:cNvSpPr txBox="1"/>
          <p:nvPr/>
        </p:nvSpPr>
        <p:spPr>
          <a:xfrm>
            <a:off x="7740770" y="2438400"/>
            <a:ext cx="3789872" cy="2708327"/>
          </a:xfrm>
          <a:prstGeom prst="rect">
            <a:avLst/>
          </a:prstGeom>
          <a:noFill/>
          <a:ln>
            <a:noFill/>
          </a:ln>
        </p:spPr>
        <p:txBody>
          <a:bodyPr spcFirstLastPara="1" wrap="square" lIns="121867" tIns="121867" rIns="121867" bIns="121867" anchor="t" anchorCtr="0">
            <a:spAutoFit/>
          </a:bodyPr>
          <a:lstStyle/>
          <a:p>
            <a:pPr>
              <a:buClr>
                <a:srgbClr val="000000"/>
              </a:buClr>
              <a:buSzPts val="1400"/>
            </a:pPr>
            <a:endParaRPr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609585" indent="-423323">
              <a:buClr>
                <a:srgbClr val="000000"/>
              </a:buClr>
              <a:buSzPts val="1400"/>
              <a:buFont typeface="Arial"/>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Mental Health quizzes/ test</a:t>
            </a:r>
            <a:endParaRPr sz="2000" dirty="0">
              <a:latin typeface="Calibri" panose="020F0502020204030204" pitchFamily="34" charset="0"/>
              <a:ea typeface="Calibri" panose="020F0502020204030204" pitchFamily="34" charset="0"/>
              <a:cs typeface="Calibri" panose="020F0502020204030204" pitchFamily="34" charset="0"/>
            </a:endParaRPr>
          </a:p>
          <a:p>
            <a:pPr marL="609585" indent="-423323">
              <a:buClr>
                <a:srgbClr val="000000"/>
              </a:buClr>
              <a:buSzPts val="1400"/>
              <a:buFont typeface="Arial"/>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Seeking Diagnosis</a:t>
            </a:r>
            <a:endParaRPr sz="2000" dirty="0">
              <a:latin typeface="Calibri" panose="020F0502020204030204" pitchFamily="34" charset="0"/>
              <a:ea typeface="Calibri" panose="020F0502020204030204" pitchFamily="34" charset="0"/>
              <a:cs typeface="Calibri" panose="020F0502020204030204" pitchFamily="34" charset="0"/>
            </a:endParaRPr>
          </a:p>
          <a:p>
            <a:pPr marL="609585" indent="-423323">
              <a:buClr>
                <a:srgbClr val="000000"/>
              </a:buClr>
              <a:buSzPts val="1400"/>
              <a:buFont typeface="Arial"/>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Free Therapy</a:t>
            </a:r>
            <a:endParaRPr sz="2000" dirty="0">
              <a:latin typeface="Calibri" panose="020F0502020204030204" pitchFamily="34" charset="0"/>
              <a:ea typeface="Calibri" panose="020F0502020204030204" pitchFamily="34" charset="0"/>
              <a:cs typeface="Calibri" panose="020F0502020204030204" pitchFamily="34" charset="0"/>
            </a:endParaRPr>
          </a:p>
          <a:p>
            <a:pPr marL="609585" indent="-423323">
              <a:buClr>
                <a:srgbClr val="000000"/>
              </a:buClr>
              <a:buSzPts val="1400"/>
              <a:buFont typeface="Arial"/>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Free Anonymous Chat</a:t>
            </a:r>
            <a:endParaRPr sz="2000" dirty="0">
              <a:latin typeface="Calibri" panose="020F0502020204030204" pitchFamily="34" charset="0"/>
              <a:ea typeface="Calibri" panose="020F0502020204030204" pitchFamily="34" charset="0"/>
              <a:cs typeface="Calibri" panose="020F0502020204030204" pitchFamily="34" charset="0"/>
            </a:endParaRPr>
          </a:p>
          <a:p>
            <a:pPr marL="609585" indent="-423323">
              <a:buClr>
                <a:srgbClr val="000000"/>
              </a:buClr>
              <a:buSzPts val="1400"/>
              <a:buFont typeface="Arial"/>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Mental Health Apps</a:t>
            </a:r>
            <a:endParaRPr sz="2000" dirty="0">
              <a:latin typeface="Calibri" panose="020F0502020204030204" pitchFamily="34" charset="0"/>
              <a:ea typeface="Calibri" panose="020F0502020204030204" pitchFamily="34" charset="0"/>
              <a:cs typeface="Calibri" panose="020F0502020204030204" pitchFamily="34" charset="0"/>
            </a:endParaRPr>
          </a:p>
          <a:p>
            <a:pPr marL="609585" indent="-423323">
              <a:buClr>
                <a:srgbClr val="000000"/>
              </a:buClr>
              <a:buSzPts val="1400"/>
              <a:buFont typeface="Arial"/>
              <a:buAutoNum type="arabicPeriod"/>
            </a:pPr>
            <a:r>
              <a:rPr lang="en-US" sz="20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Do I have…. Depression, Anxiety, Eating Disorder etc.</a:t>
            </a:r>
            <a:endParaRPr sz="2000" dirty="0">
              <a:latin typeface="Calibri" panose="020F0502020204030204" pitchFamily="34" charset="0"/>
              <a:ea typeface="Calibri" panose="020F0502020204030204" pitchFamily="34" charset="0"/>
              <a:cs typeface="Calibri" panose="020F0502020204030204" pitchFamily="34" charset="0"/>
            </a:endParaRPr>
          </a:p>
        </p:txBody>
      </p:sp>
      <p:sp>
        <p:nvSpPr>
          <p:cNvPr id="481" name="Google Shape;481;p13"/>
          <p:cNvSpPr txBox="1"/>
          <p:nvPr/>
        </p:nvSpPr>
        <p:spPr>
          <a:xfrm>
            <a:off x="8007232" y="1999801"/>
            <a:ext cx="3483153" cy="677001"/>
          </a:xfrm>
          <a:prstGeom prst="rect">
            <a:avLst/>
          </a:prstGeom>
          <a:noFill/>
          <a:ln>
            <a:noFill/>
          </a:ln>
        </p:spPr>
        <p:txBody>
          <a:bodyPr spcFirstLastPara="1" wrap="square" lIns="121867" tIns="121867" rIns="121867" bIns="121867" anchor="t" anchorCtr="0">
            <a:spAutoFit/>
          </a:bodyPr>
          <a:lstStyle/>
          <a:p>
            <a:pPr>
              <a:buClr>
                <a:srgbClr val="FFFEAD"/>
              </a:buClr>
              <a:buSzPts val="1600"/>
            </a:pPr>
            <a:r>
              <a:rPr lang="en-US" sz="2800" b="1" dirty="0">
                <a:latin typeface="Calibri" panose="020F0502020204030204" pitchFamily="34" charset="0"/>
                <a:ea typeface="Calibri" panose="020F0502020204030204" pitchFamily="34" charset="0"/>
                <a:cs typeface="Calibri" panose="020F0502020204030204" pitchFamily="34" charset="0"/>
                <a:sym typeface="Archivo SemiBold"/>
              </a:rPr>
              <a:t>Highest Search Terms</a:t>
            </a:r>
            <a:endParaRP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482" name="Google Shape;482;p13"/>
          <p:cNvSpPr txBox="1"/>
          <p:nvPr/>
        </p:nvSpPr>
        <p:spPr>
          <a:xfrm>
            <a:off x="3582839" y="1999801"/>
            <a:ext cx="4069782" cy="677001"/>
          </a:xfrm>
          <a:prstGeom prst="rect">
            <a:avLst/>
          </a:prstGeom>
          <a:noFill/>
          <a:ln>
            <a:noFill/>
          </a:ln>
        </p:spPr>
        <p:txBody>
          <a:bodyPr spcFirstLastPara="1" wrap="square" lIns="121867" tIns="121867" rIns="121867" bIns="121867" anchor="t" anchorCtr="0">
            <a:spAutoFit/>
          </a:bodyPr>
          <a:lstStyle/>
          <a:p>
            <a:pPr>
              <a:buClr>
                <a:srgbClr val="FFFEAD"/>
              </a:buClr>
              <a:buSzPts val="1600"/>
            </a:pPr>
            <a:r>
              <a:rPr lang="en-US" sz="2800" b="1" dirty="0">
                <a:latin typeface="Calibri" panose="020F0502020204030204" pitchFamily="34" charset="0"/>
                <a:ea typeface="Calibri" panose="020F0502020204030204" pitchFamily="34" charset="0"/>
                <a:cs typeface="Calibri" panose="020F0502020204030204" pitchFamily="34" charset="0"/>
                <a:sym typeface="Archivo SemiBold"/>
              </a:rPr>
              <a:t>How youth find us</a:t>
            </a:r>
            <a:endParaRPr sz="28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5"/>
          <p:cNvSpPr txBox="1">
            <a:spLocks noGrp="1"/>
          </p:cNvSpPr>
          <p:nvPr>
            <p:ph type="title"/>
          </p:nvPr>
        </p:nvSpPr>
        <p:spPr>
          <a:xfrm>
            <a:off x="663200" y="477031"/>
            <a:ext cx="10377201" cy="763605"/>
          </a:xfrm>
          <a:prstGeom prst="rect">
            <a:avLst/>
          </a:prstGeom>
          <a:noFill/>
          <a:ln>
            <a:noFill/>
          </a:ln>
        </p:spPr>
        <p:txBody>
          <a:bodyPr spcFirstLastPara="1" vert="horz" wrap="square" lIns="0" tIns="0" rIns="0" bIns="0" rtlCol="0" anchor="b" anchorCtr="0">
            <a:normAutofit/>
          </a:bodyPr>
          <a:lstStyle/>
          <a:p>
            <a:pPr>
              <a:buClr>
                <a:srgbClr val="9900FF"/>
              </a:buClr>
            </a:pPr>
            <a:r>
              <a:rPr lang="en-US" dirty="0">
                <a:solidFill>
                  <a:schemeClr val="tx1"/>
                </a:solidFill>
              </a:rPr>
              <a:t>What do our Seekers Have to Say? </a:t>
            </a:r>
            <a:endParaRPr dirty="0">
              <a:solidFill>
                <a:schemeClr val="tx1"/>
              </a:solidFill>
            </a:endParaRPr>
          </a:p>
        </p:txBody>
      </p:sp>
      <p:sp>
        <p:nvSpPr>
          <p:cNvPr id="617" name="Google Shape;617;p25"/>
          <p:cNvSpPr txBox="1">
            <a:spLocks noGrp="1"/>
          </p:cNvSpPr>
          <p:nvPr>
            <p:ph type="body" idx="1"/>
          </p:nvPr>
        </p:nvSpPr>
        <p:spPr>
          <a:xfrm>
            <a:off x="681664" y="4025901"/>
            <a:ext cx="1955603" cy="2300399"/>
          </a:xfrm>
          <a:prstGeom prst="rect">
            <a:avLst/>
          </a:prstGeom>
          <a:noFill/>
          <a:ln>
            <a:noFill/>
          </a:ln>
        </p:spPr>
        <p:txBody>
          <a:bodyPr spcFirstLastPara="1" vert="horz" wrap="square" lIns="0" tIns="0" rIns="0" bIns="0" rtlCol="0" anchor="t" anchorCtr="0">
            <a:normAutofit lnSpcReduction="10000"/>
          </a:bodyPr>
          <a:lstStyle/>
          <a:p>
            <a:pPr marL="0" indent="0">
              <a:buSzPts val="1261"/>
              <a:buNone/>
            </a:pPr>
            <a:r>
              <a:rPr lang="en-US" sz="1681" dirty="0">
                <a:latin typeface="Arial"/>
                <a:ea typeface="Arial"/>
                <a:cs typeface="Arial"/>
                <a:sym typeface="Arial"/>
              </a:rPr>
              <a:t>“Thank you. I have to go now but I’m so deeply thankful for this experience. Thank you so much for listening to me and validating my thoughts”</a:t>
            </a:r>
            <a:endParaRPr dirty="0"/>
          </a:p>
          <a:p>
            <a:pPr marL="0" indent="0" algn="ctr">
              <a:lnSpc>
                <a:spcPct val="95000"/>
              </a:lnSpc>
              <a:spcBef>
                <a:spcPts val="1200"/>
              </a:spcBef>
              <a:buSzPts val="679"/>
              <a:buNone/>
            </a:pPr>
            <a:r>
              <a:rPr lang="en-US" sz="905" dirty="0">
                <a:latin typeface="Fraunces Light"/>
                <a:ea typeface="Fraunces Light"/>
                <a:cs typeface="Fraunces Light"/>
                <a:sym typeface="Fraunces Light"/>
              </a:rPr>
              <a:t>.</a:t>
            </a:r>
            <a:endParaRPr dirty="0"/>
          </a:p>
        </p:txBody>
      </p:sp>
      <p:sp>
        <p:nvSpPr>
          <p:cNvPr id="618" name="Google Shape;618;p25"/>
          <p:cNvSpPr txBox="1"/>
          <p:nvPr/>
        </p:nvSpPr>
        <p:spPr>
          <a:xfrm>
            <a:off x="2899932" y="4269400"/>
            <a:ext cx="1955603" cy="2163403"/>
          </a:xfrm>
          <a:prstGeom prst="rect">
            <a:avLst/>
          </a:prstGeom>
          <a:noFill/>
          <a:ln>
            <a:noFill/>
          </a:ln>
        </p:spPr>
        <p:txBody>
          <a:bodyPr spcFirstLastPara="1" wrap="square" lIns="0" tIns="0" rIns="0" bIns="0" anchor="t" anchorCtr="0">
            <a:normAutofit/>
          </a:bodyPr>
          <a:lstStyle/>
          <a:p>
            <a:pPr>
              <a:lnSpc>
                <a:spcPct val="80000"/>
              </a:lnSpc>
              <a:buClr>
                <a:srgbClr val="9900FF"/>
              </a:buClr>
              <a:buSzPts val="1400"/>
            </a:pPr>
            <a:r>
              <a:rPr lang="en-US" sz="1867" dirty="0">
                <a:latin typeface="Archivo Narrow"/>
                <a:ea typeface="Archivo Narrow"/>
                <a:cs typeface="Archivo Narrow"/>
                <a:sym typeface="Archivo Narrow"/>
              </a:rPr>
              <a:t> “I feel a lot more relieved just having someone listen to me and my problems. Again, thank you so much. You're truly an angel.”</a:t>
            </a:r>
            <a:endParaRPr sz="2400" dirty="0"/>
          </a:p>
        </p:txBody>
      </p:sp>
      <p:sp>
        <p:nvSpPr>
          <p:cNvPr id="619" name="Google Shape;619;p25"/>
          <p:cNvSpPr txBox="1"/>
          <p:nvPr/>
        </p:nvSpPr>
        <p:spPr>
          <a:xfrm>
            <a:off x="5118200" y="4412732"/>
            <a:ext cx="1955603" cy="1659403"/>
          </a:xfrm>
          <a:prstGeom prst="rect">
            <a:avLst/>
          </a:prstGeom>
          <a:noFill/>
          <a:ln>
            <a:noFill/>
          </a:ln>
        </p:spPr>
        <p:txBody>
          <a:bodyPr spcFirstLastPara="1" wrap="square" lIns="0" tIns="0" rIns="0" bIns="0" anchor="t" anchorCtr="0">
            <a:normAutofit/>
          </a:bodyPr>
          <a:lstStyle/>
          <a:p>
            <a:pPr>
              <a:lnSpc>
                <a:spcPct val="80000"/>
              </a:lnSpc>
              <a:buClr>
                <a:srgbClr val="9900FF"/>
              </a:buClr>
              <a:buSzPts val="1600"/>
            </a:pPr>
            <a:r>
              <a:rPr lang="en-US" sz="2133" b="1" dirty="0">
                <a:latin typeface="Archivo Narrow"/>
                <a:ea typeface="Archivo Narrow"/>
                <a:cs typeface="Archivo Narrow"/>
                <a:sym typeface="Archivo Narrow"/>
              </a:rPr>
              <a:t> </a:t>
            </a:r>
            <a:r>
              <a:rPr lang="en-US" sz="2400" b="1" dirty="0">
                <a:latin typeface="Archivo Narrow"/>
                <a:ea typeface="Archivo Narrow"/>
                <a:cs typeface="Archivo Narrow"/>
                <a:sym typeface="Archivo Narrow"/>
              </a:rPr>
              <a:t>“</a:t>
            </a:r>
            <a:r>
              <a:rPr lang="en-US" sz="2133" dirty="0" err="1">
                <a:latin typeface="Archivo Narrow"/>
                <a:ea typeface="Archivo Narrow"/>
                <a:cs typeface="Archivo Narrow"/>
                <a:sym typeface="Archivo Narrow"/>
              </a:rPr>
              <a:t>im</a:t>
            </a:r>
            <a:r>
              <a:rPr lang="en-US" sz="2133" dirty="0">
                <a:latin typeface="Archivo Narrow"/>
                <a:ea typeface="Archivo Narrow"/>
                <a:cs typeface="Archivo Narrow"/>
                <a:sym typeface="Archivo Narrow"/>
              </a:rPr>
              <a:t> about to sleep thank you again for listening it really helps”</a:t>
            </a:r>
            <a:endParaRPr sz="2400" dirty="0"/>
          </a:p>
        </p:txBody>
      </p:sp>
      <p:sp>
        <p:nvSpPr>
          <p:cNvPr id="620" name="Google Shape;620;p25"/>
          <p:cNvSpPr txBox="1"/>
          <p:nvPr/>
        </p:nvSpPr>
        <p:spPr>
          <a:xfrm>
            <a:off x="7336467" y="4412732"/>
            <a:ext cx="1955603" cy="1659403"/>
          </a:xfrm>
          <a:prstGeom prst="rect">
            <a:avLst/>
          </a:prstGeom>
          <a:noFill/>
          <a:ln>
            <a:noFill/>
          </a:ln>
        </p:spPr>
        <p:txBody>
          <a:bodyPr spcFirstLastPara="1" wrap="square" lIns="0" tIns="0" rIns="0" bIns="0" anchor="t" anchorCtr="0">
            <a:normAutofit/>
          </a:bodyPr>
          <a:lstStyle/>
          <a:p>
            <a:pPr>
              <a:lnSpc>
                <a:spcPct val="80000"/>
              </a:lnSpc>
              <a:buClr>
                <a:srgbClr val="9900FF"/>
              </a:buClr>
              <a:buSzPts val="1300"/>
            </a:pPr>
            <a:r>
              <a:rPr lang="en-US" sz="1733" dirty="0">
                <a:latin typeface="Archivo Narrow"/>
                <a:ea typeface="Archivo Narrow"/>
                <a:cs typeface="Archivo Narrow"/>
                <a:sym typeface="Archivo Narrow"/>
              </a:rPr>
              <a:t>“thank you so much for guiding me through making the decision, I feel a lot less worried now!”</a:t>
            </a:r>
            <a:endParaRPr sz="2400" dirty="0"/>
          </a:p>
        </p:txBody>
      </p:sp>
      <p:sp>
        <p:nvSpPr>
          <p:cNvPr id="621" name="Google Shape;621;p25"/>
          <p:cNvSpPr txBox="1"/>
          <p:nvPr/>
        </p:nvSpPr>
        <p:spPr>
          <a:xfrm>
            <a:off x="9554733" y="4269400"/>
            <a:ext cx="1955603" cy="1659403"/>
          </a:xfrm>
          <a:prstGeom prst="rect">
            <a:avLst/>
          </a:prstGeom>
          <a:noFill/>
          <a:ln>
            <a:noFill/>
          </a:ln>
        </p:spPr>
        <p:txBody>
          <a:bodyPr spcFirstLastPara="1" wrap="square" lIns="0" tIns="0" rIns="0" bIns="0" anchor="t" anchorCtr="0">
            <a:normAutofit/>
          </a:bodyPr>
          <a:lstStyle/>
          <a:p>
            <a:pPr>
              <a:lnSpc>
                <a:spcPct val="80000"/>
              </a:lnSpc>
              <a:buClr>
                <a:srgbClr val="9900FF"/>
              </a:buClr>
              <a:buSzPts val="1300"/>
            </a:pPr>
            <a:r>
              <a:rPr lang="en-US" sz="1733" dirty="0">
                <a:latin typeface="Archivo Narrow"/>
                <a:ea typeface="Archivo Narrow"/>
                <a:cs typeface="Archivo Narrow"/>
                <a:sym typeface="Archivo Narrow"/>
              </a:rPr>
              <a:t> “This is a </a:t>
            </a:r>
            <a:r>
              <a:rPr lang="en-US" sz="1733" dirty="0" err="1">
                <a:latin typeface="Archivo Narrow"/>
                <a:ea typeface="Archivo Narrow"/>
                <a:cs typeface="Archivo Narrow"/>
                <a:sym typeface="Archivo Narrow"/>
              </a:rPr>
              <a:t>tmi</a:t>
            </a:r>
            <a:r>
              <a:rPr lang="en-US" sz="1733" dirty="0">
                <a:latin typeface="Archivo Narrow"/>
                <a:ea typeface="Archivo Narrow"/>
                <a:cs typeface="Archivo Narrow"/>
                <a:sym typeface="Archivo Narrow"/>
              </a:rPr>
              <a:t>, but I'm glad chats like these exist since I don't have any close friends or family 👍 thank you!!!”</a:t>
            </a:r>
            <a:endParaRPr sz="2400" dirty="0"/>
          </a:p>
        </p:txBody>
      </p:sp>
      <p:sp>
        <p:nvSpPr>
          <p:cNvPr id="622" name="Google Shape;622;p25"/>
          <p:cNvSpPr txBox="1"/>
          <p:nvPr/>
        </p:nvSpPr>
        <p:spPr>
          <a:xfrm>
            <a:off x="609599" y="1381664"/>
            <a:ext cx="10362503" cy="925003"/>
          </a:xfrm>
          <a:prstGeom prst="rect">
            <a:avLst/>
          </a:prstGeom>
          <a:noFill/>
          <a:ln>
            <a:noFill/>
          </a:ln>
        </p:spPr>
        <p:txBody>
          <a:bodyPr spcFirstLastPara="1" wrap="square" lIns="0" tIns="0" rIns="0" bIns="0" anchor="t" anchorCtr="0">
            <a:normAutofit/>
          </a:bodyPr>
          <a:lstStyle/>
          <a:p>
            <a:pPr>
              <a:lnSpc>
                <a:spcPct val="80000"/>
              </a:lnSpc>
              <a:buClr>
                <a:srgbClr val="9900FF"/>
              </a:buClr>
              <a:buSzPts val="1400"/>
            </a:pPr>
            <a:r>
              <a:rPr lang="en-US" sz="1867" dirty="0">
                <a:latin typeface="Archivo"/>
                <a:ea typeface="Archivo"/>
                <a:cs typeface="Archivo"/>
                <a:sym typeface="Archivo"/>
              </a:rPr>
              <a:t>“I</a:t>
            </a:r>
            <a:r>
              <a:rPr lang="en-US" sz="2133" dirty="0">
                <a:latin typeface="Archivo"/>
                <a:ea typeface="Archivo"/>
                <a:cs typeface="Archivo"/>
                <a:sym typeface="Archivo"/>
              </a:rPr>
              <a:t>'m very glad that there's people out there willing to listen and try understand some scenarios, in my circle I feel like I cannot speak to anybody about this stuff, I feel so much more relieved now, thank you for listening to me, It means a lot”</a:t>
            </a:r>
            <a:endParaRPr sz="2400" dirty="0"/>
          </a:p>
        </p:txBody>
      </p:sp>
      <p:sp>
        <p:nvSpPr>
          <p:cNvPr id="623" name="Google Shape;623;p25"/>
          <p:cNvSpPr/>
          <p:nvPr/>
        </p:nvSpPr>
        <p:spPr>
          <a:xfrm>
            <a:off x="1013438" y="2617364"/>
            <a:ext cx="1199780" cy="1167397"/>
          </a:xfrm>
          <a:custGeom>
            <a:avLst/>
            <a:gdLst/>
            <a:ahLst/>
            <a:cxnLst/>
            <a:rect l="l" t="t" r="r" b="b"/>
            <a:pathLst>
              <a:path w="19473" h="19018" extrusionOk="0">
                <a:moveTo>
                  <a:pt x="13398" y="1331"/>
                </a:moveTo>
                <a:cubicBezTo>
                  <a:pt x="9397" y="-677"/>
                  <a:pt x="2427" y="1802"/>
                  <a:pt x="807" y="5987"/>
                </a:cubicBezTo>
                <a:cubicBezTo>
                  <a:pt x="-625" y="9684"/>
                  <a:pt x="-288" y="15388"/>
                  <a:pt x="2927" y="17694"/>
                </a:cubicBezTo>
                <a:cubicBezTo>
                  <a:pt x="7431" y="20923"/>
                  <a:pt x="16264" y="17826"/>
                  <a:pt x="18832" y="12905"/>
                </a:cubicBezTo>
                <a:cubicBezTo>
                  <a:pt x="20975" y="8798"/>
                  <a:pt x="17358" y="2782"/>
                  <a:pt x="13663" y="0"/>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24" name="Google Shape;624;p25"/>
          <p:cNvSpPr/>
          <p:nvPr/>
        </p:nvSpPr>
        <p:spPr>
          <a:xfrm rot="5400000">
            <a:off x="5505946" y="2617612"/>
            <a:ext cx="1199780" cy="1167397"/>
          </a:xfrm>
          <a:custGeom>
            <a:avLst/>
            <a:gdLst/>
            <a:ahLst/>
            <a:cxnLst/>
            <a:rect l="l" t="t" r="r" b="b"/>
            <a:pathLst>
              <a:path w="19473" h="19018" extrusionOk="0">
                <a:moveTo>
                  <a:pt x="13398" y="1331"/>
                </a:moveTo>
                <a:cubicBezTo>
                  <a:pt x="9397" y="-677"/>
                  <a:pt x="2427" y="1802"/>
                  <a:pt x="807" y="5987"/>
                </a:cubicBezTo>
                <a:cubicBezTo>
                  <a:pt x="-625" y="9684"/>
                  <a:pt x="-288" y="15388"/>
                  <a:pt x="2927" y="17694"/>
                </a:cubicBezTo>
                <a:cubicBezTo>
                  <a:pt x="7431" y="20923"/>
                  <a:pt x="16264" y="17826"/>
                  <a:pt x="18832" y="12905"/>
                </a:cubicBezTo>
                <a:cubicBezTo>
                  <a:pt x="20975" y="8798"/>
                  <a:pt x="17358" y="2782"/>
                  <a:pt x="13663" y="0"/>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25" name="Google Shape;625;p25"/>
          <p:cNvSpPr/>
          <p:nvPr/>
        </p:nvSpPr>
        <p:spPr>
          <a:xfrm>
            <a:off x="3275678" y="2617554"/>
            <a:ext cx="1213647" cy="1193081"/>
          </a:xfrm>
          <a:custGeom>
            <a:avLst/>
            <a:gdLst/>
            <a:ahLst/>
            <a:cxnLst/>
            <a:rect l="l" t="t" r="r" b="b"/>
            <a:pathLst>
              <a:path w="20733" h="19801" extrusionOk="0">
                <a:moveTo>
                  <a:pt x="20733" y="8335"/>
                </a:moveTo>
                <a:cubicBezTo>
                  <a:pt x="19912" y="2752"/>
                  <a:pt x="10968" y="-1211"/>
                  <a:pt x="5387" y="338"/>
                </a:cubicBezTo>
                <a:cubicBezTo>
                  <a:pt x="1507" y="1415"/>
                  <a:pt x="-447" y="7024"/>
                  <a:pt x="86" y="10910"/>
                </a:cubicBezTo>
                <a:cubicBezTo>
                  <a:pt x="558" y="14351"/>
                  <a:pt x="3530" y="17606"/>
                  <a:pt x="6782" y="19042"/>
                </a:cubicBezTo>
                <a:cubicBezTo>
                  <a:pt x="9833" y="20389"/>
                  <a:pt x="13678" y="19748"/>
                  <a:pt x="16827" y="18635"/>
                </a:cubicBezTo>
                <a:cubicBezTo>
                  <a:pt x="21153" y="17107"/>
                  <a:pt x="20236" y="9596"/>
                  <a:pt x="18780" y="5353"/>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26" name="Google Shape;626;p25"/>
          <p:cNvSpPr/>
          <p:nvPr/>
        </p:nvSpPr>
        <p:spPr>
          <a:xfrm>
            <a:off x="7661281" y="2688650"/>
            <a:ext cx="1333361" cy="1198465"/>
          </a:xfrm>
          <a:custGeom>
            <a:avLst/>
            <a:gdLst/>
            <a:ahLst/>
            <a:cxnLst/>
            <a:rect l="l" t="t" r="r" b="b"/>
            <a:pathLst>
              <a:path w="19272" h="19213" extrusionOk="0">
                <a:moveTo>
                  <a:pt x="16918" y="3535"/>
                </a:moveTo>
                <a:cubicBezTo>
                  <a:pt x="13866" y="-336"/>
                  <a:pt x="6966" y="-1151"/>
                  <a:pt x="3108" y="1702"/>
                </a:cubicBezTo>
                <a:cubicBezTo>
                  <a:pt x="-416" y="4308"/>
                  <a:pt x="-1021" y="12101"/>
                  <a:pt x="1692" y="15710"/>
                </a:cubicBezTo>
                <a:cubicBezTo>
                  <a:pt x="4921" y="20005"/>
                  <a:pt x="13235" y="20449"/>
                  <a:pt x="16800" y="16495"/>
                </a:cubicBezTo>
                <a:cubicBezTo>
                  <a:pt x="19722" y="13254"/>
                  <a:pt x="20579" y="2749"/>
                  <a:pt x="16446" y="2749"/>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27" name="Google Shape;627;p25"/>
          <p:cNvSpPr/>
          <p:nvPr/>
        </p:nvSpPr>
        <p:spPr>
          <a:xfrm>
            <a:off x="9906745" y="2570365"/>
            <a:ext cx="1285073" cy="1287200"/>
          </a:xfrm>
          <a:custGeom>
            <a:avLst/>
            <a:gdLst/>
            <a:ahLst/>
            <a:cxnLst/>
            <a:rect l="l" t="t" r="r" b="b"/>
            <a:pathLst>
              <a:path w="20257" h="20647" extrusionOk="0">
                <a:moveTo>
                  <a:pt x="11773" y="0"/>
                </a:moveTo>
                <a:cubicBezTo>
                  <a:pt x="6463" y="1545"/>
                  <a:pt x="-722" y="6357"/>
                  <a:pt x="59" y="11920"/>
                </a:cubicBezTo>
                <a:cubicBezTo>
                  <a:pt x="509" y="15127"/>
                  <a:pt x="3038" y="18133"/>
                  <a:pt x="5851" y="19648"/>
                </a:cubicBezTo>
                <a:cubicBezTo>
                  <a:pt x="9474" y="21600"/>
                  <a:pt x="14540" y="20440"/>
                  <a:pt x="18081" y="18338"/>
                </a:cubicBezTo>
                <a:cubicBezTo>
                  <a:pt x="20655" y="16810"/>
                  <a:pt x="20878" y="11742"/>
                  <a:pt x="19110" y="9300"/>
                </a:cubicBezTo>
                <a:cubicBezTo>
                  <a:pt x="15840" y="4783"/>
                  <a:pt x="9924" y="2822"/>
                  <a:pt x="4693" y="1048"/>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628" name="Google Shape;628;p25" descr="Google Shape;660;p93"/>
          <p:cNvPicPr preferRelativeResize="0"/>
          <p:nvPr/>
        </p:nvPicPr>
        <p:blipFill rotWithShape="1">
          <a:blip r:embed="rId3">
            <a:alphaModFix/>
          </a:blip>
          <a:srcRect/>
          <a:stretch/>
        </p:blipFill>
        <p:spPr>
          <a:xfrm>
            <a:off x="702467" y="2340900"/>
            <a:ext cx="1541467" cy="1721869"/>
          </a:xfrm>
          <a:prstGeom prst="rect">
            <a:avLst/>
          </a:prstGeom>
          <a:noFill/>
          <a:ln>
            <a:noFill/>
          </a:ln>
        </p:spPr>
      </p:pic>
      <p:pic>
        <p:nvPicPr>
          <p:cNvPr id="629" name="Google Shape;629;p25" descr="Google Shape;661;p93"/>
          <p:cNvPicPr preferRelativeResize="0"/>
          <p:nvPr/>
        </p:nvPicPr>
        <p:blipFill rotWithShape="1">
          <a:blip r:embed="rId4">
            <a:alphaModFix/>
          </a:blip>
          <a:srcRect/>
          <a:stretch/>
        </p:blipFill>
        <p:spPr>
          <a:xfrm>
            <a:off x="2705499" y="2467533"/>
            <a:ext cx="2072071" cy="1622216"/>
          </a:xfrm>
          <a:prstGeom prst="rect">
            <a:avLst/>
          </a:prstGeom>
          <a:noFill/>
          <a:ln>
            <a:noFill/>
          </a:ln>
        </p:spPr>
      </p:pic>
      <p:pic>
        <p:nvPicPr>
          <p:cNvPr id="630" name="Google Shape;630;p25" descr="Google Shape;662;p93"/>
          <p:cNvPicPr preferRelativeResize="0"/>
          <p:nvPr/>
        </p:nvPicPr>
        <p:blipFill rotWithShape="1">
          <a:blip r:embed="rId5">
            <a:alphaModFix/>
          </a:blip>
          <a:srcRect/>
          <a:stretch/>
        </p:blipFill>
        <p:spPr>
          <a:xfrm>
            <a:off x="7207935" y="2187811"/>
            <a:ext cx="1955604" cy="1906189"/>
          </a:xfrm>
          <a:prstGeom prst="rect">
            <a:avLst/>
          </a:prstGeom>
          <a:noFill/>
          <a:ln>
            <a:noFill/>
          </a:ln>
        </p:spPr>
      </p:pic>
      <p:pic>
        <p:nvPicPr>
          <p:cNvPr id="631" name="Google Shape;631;p25" descr="Google Shape;663;p93"/>
          <p:cNvPicPr preferRelativeResize="0"/>
          <p:nvPr/>
        </p:nvPicPr>
        <p:blipFill rotWithShape="1">
          <a:blip r:embed="rId6">
            <a:alphaModFix/>
          </a:blip>
          <a:srcRect/>
          <a:stretch/>
        </p:blipFill>
        <p:spPr>
          <a:xfrm>
            <a:off x="9681925" y="2372115"/>
            <a:ext cx="1715008" cy="1721869"/>
          </a:xfrm>
          <a:prstGeom prst="rect">
            <a:avLst/>
          </a:prstGeom>
          <a:noFill/>
          <a:ln>
            <a:noFill/>
          </a:ln>
        </p:spPr>
      </p:pic>
      <p:pic>
        <p:nvPicPr>
          <p:cNvPr id="632" name="Google Shape;632;p25" descr="Google Shape;664;p93"/>
          <p:cNvPicPr preferRelativeResize="0"/>
          <p:nvPr/>
        </p:nvPicPr>
        <p:blipFill rotWithShape="1">
          <a:blip r:embed="rId7">
            <a:alphaModFix/>
          </a:blip>
          <a:srcRect/>
          <a:stretch/>
        </p:blipFill>
        <p:spPr>
          <a:xfrm>
            <a:off x="4002319" y="2005164"/>
            <a:ext cx="3457032" cy="284767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26"/>
          <p:cNvSpPr txBox="1">
            <a:spLocks noGrp="1"/>
          </p:cNvSpPr>
          <p:nvPr>
            <p:ph type="title"/>
          </p:nvPr>
        </p:nvSpPr>
        <p:spPr>
          <a:xfrm>
            <a:off x="609600" y="457199"/>
            <a:ext cx="10377201" cy="763604"/>
          </a:xfrm>
          <a:prstGeom prst="rect">
            <a:avLst/>
          </a:prstGeom>
          <a:noFill/>
          <a:ln>
            <a:noFill/>
          </a:ln>
        </p:spPr>
        <p:txBody>
          <a:bodyPr spcFirstLastPara="1" vert="horz" wrap="square" lIns="0" tIns="0" rIns="0" bIns="0" rtlCol="0" anchor="b" anchorCtr="0">
            <a:normAutofit/>
          </a:bodyPr>
          <a:lstStyle/>
          <a:p>
            <a:pPr>
              <a:buClr>
                <a:srgbClr val="9900FF"/>
              </a:buClr>
            </a:pPr>
            <a:r>
              <a:rPr lang="en-US" dirty="0">
                <a:solidFill>
                  <a:schemeClr val="tx1"/>
                </a:solidFill>
              </a:rPr>
              <a:t>What do our Seekers Have to Say? </a:t>
            </a:r>
            <a:endParaRPr dirty="0">
              <a:solidFill>
                <a:schemeClr val="tx1"/>
              </a:solidFill>
            </a:endParaRPr>
          </a:p>
        </p:txBody>
      </p:sp>
      <p:sp>
        <p:nvSpPr>
          <p:cNvPr id="638" name="Google Shape;638;p26"/>
          <p:cNvSpPr txBox="1">
            <a:spLocks noGrp="1"/>
          </p:cNvSpPr>
          <p:nvPr>
            <p:ph type="body" idx="1"/>
          </p:nvPr>
        </p:nvSpPr>
        <p:spPr>
          <a:xfrm>
            <a:off x="681664" y="4025901"/>
            <a:ext cx="1955603" cy="2300399"/>
          </a:xfrm>
          <a:prstGeom prst="rect">
            <a:avLst/>
          </a:prstGeom>
          <a:noFill/>
          <a:ln>
            <a:noFill/>
          </a:ln>
        </p:spPr>
        <p:txBody>
          <a:bodyPr spcFirstLastPara="1" vert="horz" wrap="square" lIns="0" tIns="0" rIns="0" bIns="0" rtlCol="0" anchor="t" anchorCtr="0">
            <a:normAutofit/>
          </a:bodyPr>
          <a:lstStyle/>
          <a:p>
            <a:pPr marL="0" indent="0">
              <a:lnSpc>
                <a:spcPct val="80000"/>
              </a:lnSpc>
              <a:buSzPts val="1600"/>
              <a:buNone/>
            </a:pPr>
            <a:r>
              <a:rPr lang="en-US" sz="2133" dirty="0">
                <a:latin typeface="Archivo Narrow"/>
                <a:ea typeface="Archivo Narrow"/>
                <a:cs typeface="Archivo Narrow"/>
                <a:sym typeface="Archivo Narrow"/>
              </a:rPr>
              <a:t>“thank you a lot just for being there and letting me vent, it's so nice to be understood”</a:t>
            </a:r>
            <a:endParaRPr dirty="0"/>
          </a:p>
        </p:txBody>
      </p:sp>
      <p:sp>
        <p:nvSpPr>
          <p:cNvPr id="639" name="Google Shape;639;p26"/>
          <p:cNvSpPr txBox="1"/>
          <p:nvPr/>
        </p:nvSpPr>
        <p:spPr>
          <a:xfrm>
            <a:off x="2899932" y="4269400"/>
            <a:ext cx="1955603" cy="2163403"/>
          </a:xfrm>
          <a:prstGeom prst="rect">
            <a:avLst/>
          </a:prstGeom>
          <a:noFill/>
          <a:ln>
            <a:noFill/>
          </a:ln>
        </p:spPr>
        <p:txBody>
          <a:bodyPr spcFirstLastPara="1" wrap="square" lIns="0" tIns="0" rIns="0" bIns="0" anchor="t" anchorCtr="0">
            <a:normAutofit/>
          </a:bodyPr>
          <a:lstStyle/>
          <a:p>
            <a:pPr>
              <a:lnSpc>
                <a:spcPct val="80000"/>
              </a:lnSpc>
              <a:buClr>
                <a:srgbClr val="9900FF"/>
              </a:buClr>
              <a:buSzPts val="1400"/>
            </a:pPr>
            <a:r>
              <a:rPr lang="en-US" sz="1867" dirty="0">
                <a:latin typeface="Archivo"/>
                <a:ea typeface="Archivo"/>
                <a:cs typeface="Archivo"/>
                <a:sym typeface="Archivo"/>
              </a:rPr>
              <a:t>“yeah thank you so much for listening to me until now I had only my bf to listen and I hated putting that verdant on him so I truly thank you”</a:t>
            </a:r>
            <a:endParaRPr sz="2400" dirty="0"/>
          </a:p>
        </p:txBody>
      </p:sp>
      <p:sp>
        <p:nvSpPr>
          <p:cNvPr id="640" name="Google Shape;640;p26"/>
          <p:cNvSpPr txBox="1"/>
          <p:nvPr/>
        </p:nvSpPr>
        <p:spPr>
          <a:xfrm>
            <a:off x="5118200" y="4412732"/>
            <a:ext cx="1955603" cy="1659403"/>
          </a:xfrm>
          <a:prstGeom prst="rect">
            <a:avLst/>
          </a:prstGeom>
          <a:noFill/>
          <a:ln>
            <a:noFill/>
          </a:ln>
        </p:spPr>
        <p:txBody>
          <a:bodyPr spcFirstLastPara="1" wrap="square" lIns="0" tIns="0" rIns="0" bIns="0" anchor="t" anchorCtr="0">
            <a:normAutofit/>
          </a:bodyPr>
          <a:lstStyle/>
          <a:p>
            <a:pPr>
              <a:lnSpc>
                <a:spcPct val="80000"/>
              </a:lnSpc>
              <a:buClr>
                <a:srgbClr val="9900FF"/>
              </a:buClr>
              <a:buSzPts val="1400"/>
            </a:pPr>
            <a:r>
              <a:rPr lang="en-US" sz="1867" b="1" dirty="0">
                <a:latin typeface="Archivo Narrow"/>
                <a:ea typeface="Archivo Narrow"/>
                <a:cs typeface="Archivo Narrow"/>
                <a:sym typeface="Archivo Narrow"/>
              </a:rPr>
              <a:t> “</a:t>
            </a:r>
            <a:r>
              <a:rPr lang="en-US" sz="1600" dirty="0">
                <a:latin typeface="Archivo"/>
                <a:ea typeface="Archivo"/>
                <a:cs typeface="Archivo"/>
                <a:sym typeface="Archivo"/>
              </a:rPr>
              <a:t>That really meant a lot to me. Thank you for sharing that coping skill. I will try it out. I love to write lol. I hope you have good rest of your night!”</a:t>
            </a:r>
            <a:endParaRPr sz="2400" dirty="0"/>
          </a:p>
        </p:txBody>
      </p:sp>
      <p:sp>
        <p:nvSpPr>
          <p:cNvPr id="641" name="Google Shape;641;p26"/>
          <p:cNvSpPr txBox="1"/>
          <p:nvPr/>
        </p:nvSpPr>
        <p:spPr>
          <a:xfrm>
            <a:off x="7336467" y="4412732"/>
            <a:ext cx="1955603" cy="1791803"/>
          </a:xfrm>
          <a:prstGeom prst="rect">
            <a:avLst/>
          </a:prstGeom>
          <a:noFill/>
          <a:ln>
            <a:noFill/>
          </a:ln>
        </p:spPr>
        <p:txBody>
          <a:bodyPr spcFirstLastPara="1" wrap="square" lIns="0" tIns="0" rIns="0" bIns="0" anchor="t" anchorCtr="0">
            <a:normAutofit/>
          </a:bodyPr>
          <a:lstStyle/>
          <a:p>
            <a:pPr>
              <a:lnSpc>
                <a:spcPct val="80000"/>
              </a:lnSpc>
              <a:buClr>
                <a:srgbClr val="9900FF"/>
              </a:buClr>
              <a:buSzPts val="1300"/>
            </a:pPr>
            <a:r>
              <a:rPr lang="en-US" sz="1733" dirty="0">
                <a:latin typeface="Archivo Narrow"/>
                <a:ea typeface="Archivo Narrow"/>
                <a:cs typeface="Archivo Narrow"/>
                <a:sym typeface="Archivo Narrow"/>
              </a:rPr>
              <a:t>“I feel so much better now, that coping we did took away my panic attack. I don’t know what I would have done without you!” </a:t>
            </a:r>
            <a:endParaRPr sz="2400" dirty="0"/>
          </a:p>
        </p:txBody>
      </p:sp>
      <p:sp>
        <p:nvSpPr>
          <p:cNvPr id="642" name="Google Shape;642;p26"/>
          <p:cNvSpPr txBox="1"/>
          <p:nvPr/>
        </p:nvSpPr>
        <p:spPr>
          <a:xfrm>
            <a:off x="9554733" y="4269401"/>
            <a:ext cx="1955603" cy="2056601"/>
          </a:xfrm>
          <a:prstGeom prst="rect">
            <a:avLst/>
          </a:prstGeom>
          <a:noFill/>
          <a:ln>
            <a:noFill/>
          </a:ln>
        </p:spPr>
        <p:txBody>
          <a:bodyPr spcFirstLastPara="1" wrap="square" lIns="0" tIns="0" rIns="0" bIns="0" anchor="t" anchorCtr="0">
            <a:normAutofit/>
          </a:bodyPr>
          <a:lstStyle/>
          <a:p>
            <a:pPr>
              <a:lnSpc>
                <a:spcPct val="80000"/>
              </a:lnSpc>
              <a:buClr>
                <a:srgbClr val="9900FF"/>
              </a:buClr>
              <a:buSzPts val="1500"/>
            </a:pPr>
            <a:r>
              <a:rPr lang="en-US" sz="2000" dirty="0">
                <a:latin typeface="Archivo Narrow"/>
                <a:ea typeface="Archivo Narrow"/>
                <a:cs typeface="Archivo Narrow"/>
                <a:sym typeface="Archivo Narrow"/>
              </a:rPr>
              <a:t>“Thank you for your support, its so helpful to know </a:t>
            </a:r>
            <a:r>
              <a:rPr lang="en-US" sz="2000" dirty="0" err="1">
                <a:latin typeface="Archivo Narrow"/>
                <a:ea typeface="Archivo Narrow"/>
                <a:cs typeface="Archivo Narrow"/>
                <a:sym typeface="Archivo Narrow"/>
              </a:rPr>
              <a:t>i’m</a:t>
            </a:r>
            <a:r>
              <a:rPr lang="en-US" sz="2000" dirty="0">
                <a:latin typeface="Archivo Narrow"/>
                <a:ea typeface="Archivo Narrow"/>
                <a:cs typeface="Archivo Narrow"/>
                <a:sym typeface="Archivo Narrow"/>
              </a:rPr>
              <a:t> not being judged or analyzed and that you understand me. “</a:t>
            </a:r>
            <a:endParaRPr sz="2400" dirty="0"/>
          </a:p>
        </p:txBody>
      </p:sp>
      <p:sp>
        <p:nvSpPr>
          <p:cNvPr id="643" name="Google Shape;643;p26"/>
          <p:cNvSpPr txBox="1"/>
          <p:nvPr/>
        </p:nvSpPr>
        <p:spPr>
          <a:xfrm>
            <a:off x="609599" y="1381664"/>
            <a:ext cx="10362503" cy="925003"/>
          </a:xfrm>
          <a:prstGeom prst="rect">
            <a:avLst/>
          </a:prstGeom>
          <a:noFill/>
          <a:ln>
            <a:noFill/>
          </a:ln>
        </p:spPr>
        <p:txBody>
          <a:bodyPr spcFirstLastPara="1" wrap="square" lIns="0" tIns="0" rIns="0" bIns="0" anchor="t" anchorCtr="0">
            <a:normAutofit/>
          </a:bodyPr>
          <a:lstStyle/>
          <a:p>
            <a:pPr>
              <a:lnSpc>
                <a:spcPct val="80000"/>
              </a:lnSpc>
              <a:buClr>
                <a:srgbClr val="9900FF"/>
              </a:buClr>
              <a:buSzPts val="1500"/>
            </a:pPr>
            <a:r>
              <a:rPr lang="en-US" sz="2000" dirty="0">
                <a:latin typeface="Archivo"/>
                <a:ea typeface="Archivo"/>
                <a:cs typeface="Archivo"/>
                <a:sym typeface="Archivo"/>
              </a:rPr>
              <a:t>“Thank you so much for this it truly changed the way </a:t>
            </a:r>
            <a:r>
              <a:rPr lang="en-US" sz="2000" dirty="0" err="1">
                <a:latin typeface="Archivo"/>
                <a:ea typeface="Archivo"/>
                <a:cs typeface="Archivo"/>
                <a:sym typeface="Archivo"/>
              </a:rPr>
              <a:t>i</a:t>
            </a:r>
            <a:r>
              <a:rPr lang="en-US" sz="2000" dirty="0">
                <a:latin typeface="Archivo"/>
                <a:ea typeface="Archivo"/>
                <a:cs typeface="Archivo"/>
                <a:sym typeface="Archivo"/>
              </a:rPr>
              <a:t> view this now and will help me get through this as well. talking to you helped take some weight off my chest thank you for listening to me 🪷💕”</a:t>
            </a:r>
            <a:endParaRPr sz="2400" dirty="0"/>
          </a:p>
        </p:txBody>
      </p:sp>
      <p:sp>
        <p:nvSpPr>
          <p:cNvPr id="644" name="Google Shape;644;p26"/>
          <p:cNvSpPr/>
          <p:nvPr/>
        </p:nvSpPr>
        <p:spPr>
          <a:xfrm>
            <a:off x="1013438" y="2617364"/>
            <a:ext cx="1199780" cy="1167397"/>
          </a:xfrm>
          <a:custGeom>
            <a:avLst/>
            <a:gdLst/>
            <a:ahLst/>
            <a:cxnLst/>
            <a:rect l="l" t="t" r="r" b="b"/>
            <a:pathLst>
              <a:path w="19473" h="19018" extrusionOk="0">
                <a:moveTo>
                  <a:pt x="13398" y="1331"/>
                </a:moveTo>
                <a:cubicBezTo>
                  <a:pt x="9397" y="-677"/>
                  <a:pt x="2427" y="1802"/>
                  <a:pt x="807" y="5987"/>
                </a:cubicBezTo>
                <a:cubicBezTo>
                  <a:pt x="-625" y="9684"/>
                  <a:pt x="-288" y="15388"/>
                  <a:pt x="2927" y="17694"/>
                </a:cubicBezTo>
                <a:cubicBezTo>
                  <a:pt x="7431" y="20923"/>
                  <a:pt x="16264" y="17826"/>
                  <a:pt x="18832" y="12905"/>
                </a:cubicBezTo>
                <a:cubicBezTo>
                  <a:pt x="20975" y="8798"/>
                  <a:pt x="17358" y="2782"/>
                  <a:pt x="13663" y="0"/>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45" name="Google Shape;645;p26"/>
          <p:cNvSpPr/>
          <p:nvPr/>
        </p:nvSpPr>
        <p:spPr>
          <a:xfrm rot="5400000">
            <a:off x="5505946" y="2617612"/>
            <a:ext cx="1199780" cy="1167397"/>
          </a:xfrm>
          <a:custGeom>
            <a:avLst/>
            <a:gdLst/>
            <a:ahLst/>
            <a:cxnLst/>
            <a:rect l="l" t="t" r="r" b="b"/>
            <a:pathLst>
              <a:path w="19473" h="19018" extrusionOk="0">
                <a:moveTo>
                  <a:pt x="13398" y="1331"/>
                </a:moveTo>
                <a:cubicBezTo>
                  <a:pt x="9397" y="-677"/>
                  <a:pt x="2427" y="1802"/>
                  <a:pt x="807" y="5987"/>
                </a:cubicBezTo>
                <a:cubicBezTo>
                  <a:pt x="-625" y="9684"/>
                  <a:pt x="-288" y="15388"/>
                  <a:pt x="2927" y="17694"/>
                </a:cubicBezTo>
                <a:cubicBezTo>
                  <a:pt x="7431" y="20923"/>
                  <a:pt x="16264" y="17826"/>
                  <a:pt x="18832" y="12905"/>
                </a:cubicBezTo>
                <a:cubicBezTo>
                  <a:pt x="20975" y="8798"/>
                  <a:pt x="17358" y="2782"/>
                  <a:pt x="13663" y="0"/>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46" name="Google Shape;646;p26"/>
          <p:cNvSpPr/>
          <p:nvPr/>
        </p:nvSpPr>
        <p:spPr>
          <a:xfrm>
            <a:off x="3275678" y="2617554"/>
            <a:ext cx="1213647" cy="1193081"/>
          </a:xfrm>
          <a:custGeom>
            <a:avLst/>
            <a:gdLst/>
            <a:ahLst/>
            <a:cxnLst/>
            <a:rect l="l" t="t" r="r" b="b"/>
            <a:pathLst>
              <a:path w="20733" h="19801" extrusionOk="0">
                <a:moveTo>
                  <a:pt x="20733" y="8335"/>
                </a:moveTo>
                <a:cubicBezTo>
                  <a:pt x="19912" y="2752"/>
                  <a:pt x="10968" y="-1211"/>
                  <a:pt x="5387" y="338"/>
                </a:cubicBezTo>
                <a:cubicBezTo>
                  <a:pt x="1507" y="1415"/>
                  <a:pt x="-447" y="7024"/>
                  <a:pt x="86" y="10910"/>
                </a:cubicBezTo>
                <a:cubicBezTo>
                  <a:pt x="558" y="14351"/>
                  <a:pt x="3530" y="17606"/>
                  <a:pt x="6782" y="19042"/>
                </a:cubicBezTo>
                <a:cubicBezTo>
                  <a:pt x="9833" y="20389"/>
                  <a:pt x="13678" y="19748"/>
                  <a:pt x="16827" y="18635"/>
                </a:cubicBezTo>
                <a:cubicBezTo>
                  <a:pt x="21153" y="17107"/>
                  <a:pt x="20236" y="9596"/>
                  <a:pt x="18780" y="5353"/>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47" name="Google Shape;647;p26"/>
          <p:cNvSpPr/>
          <p:nvPr/>
        </p:nvSpPr>
        <p:spPr>
          <a:xfrm>
            <a:off x="7661281" y="2688650"/>
            <a:ext cx="1333361" cy="1198465"/>
          </a:xfrm>
          <a:custGeom>
            <a:avLst/>
            <a:gdLst/>
            <a:ahLst/>
            <a:cxnLst/>
            <a:rect l="l" t="t" r="r" b="b"/>
            <a:pathLst>
              <a:path w="19272" h="19213" extrusionOk="0">
                <a:moveTo>
                  <a:pt x="16918" y="3535"/>
                </a:moveTo>
                <a:cubicBezTo>
                  <a:pt x="13866" y="-336"/>
                  <a:pt x="6966" y="-1151"/>
                  <a:pt x="3108" y="1702"/>
                </a:cubicBezTo>
                <a:cubicBezTo>
                  <a:pt x="-416" y="4308"/>
                  <a:pt x="-1021" y="12101"/>
                  <a:pt x="1692" y="15710"/>
                </a:cubicBezTo>
                <a:cubicBezTo>
                  <a:pt x="4921" y="20005"/>
                  <a:pt x="13235" y="20449"/>
                  <a:pt x="16800" y="16495"/>
                </a:cubicBezTo>
                <a:cubicBezTo>
                  <a:pt x="19722" y="13254"/>
                  <a:pt x="20579" y="2749"/>
                  <a:pt x="16446" y="2749"/>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648" name="Google Shape;648;p26"/>
          <p:cNvSpPr/>
          <p:nvPr/>
        </p:nvSpPr>
        <p:spPr>
          <a:xfrm>
            <a:off x="9906745" y="2570365"/>
            <a:ext cx="1285073" cy="1287200"/>
          </a:xfrm>
          <a:custGeom>
            <a:avLst/>
            <a:gdLst/>
            <a:ahLst/>
            <a:cxnLst/>
            <a:rect l="l" t="t" r="r" b="b"/>
            <a:pathLst>
              <a:path w="20257" h="20647" extrusionOk="0">
                <a:moveTo>
                  <a:pt x="11773" y="0"/>
                </a:moveTo>
                <a:cubicBezTo>
                  <a:pt x="6463" y="1545"/>
                  <a:pt x="-722" y="6357"/>
                  <a:pt x="59" y="11920"/>
                </a:cubicBezTo>
                <a:cubicBezTo>
                  <a:pt x="509" y="15127"/>
                  <a:pt x="3038" y="18133"/>
                  <a:pt x="5851" y="19648"/>
                </a:cubicBezTo>
                <a:cubicBezTo>
                  <a:pt x="9474" y="21600"/>
                  <a:pt x="14540" y="20440"/>
                  <a:pt x="18081" y="18338"/>
                </a:cubicBezTo>
                <a:cubicBezTo>
                  <a:pt x="20655" y="16810"/>
                  <a:pt x="20878" y="11742"/>
                  <a:pt x="19110" y="9300"/>
                </a:cubicBezTo>
                <a:cubicBezTo>
                  <a:pt x="15840" y="4783"/>
                  <a:pt x="9924" y="2822"/>
                  <a:pt x="4693" y="1048"/>
                </a:cubicBezTo>
              </a:path>
            </a:pathLst>
          </a:custGeom>
          <a:noFill/>
          <a:ln w="9525" cap="flat" cmpd="sng">
            <a:solidFill>
              <a:srgbClr val="FFFEAD"/>
            </a:solidFill>
            <a:prstDash val="dot"/>
            <a:round/>
            <a:headEnd type="none" w="sm" len="sm"/>
            <a:tailEnd type="none" w="sm" len="sm"/>
          </a:ln>
        </p:spPr>
        <p:txBody>
          <a:bodyPr spcFirstLastPara="1" wrap="square" lIns="0" tIns="0" rIns="0" bIns="0" anchor="t"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649" name="Google Shape;649;p26" descr="Google Shape;681;p94"/>
          <p:cNvPicPr preferRelativeResize="0"/>
          <p:nvPr/>
        </p:nvPicPr>
        <p:blipFill rotWithShape="1">
          <a:blip r:embed="rId3">
            <a:alphaModFix/>
          </a:blip>
          <a:srcRect/>
          <a:stretch/>
        </p:blipFill>
        <p:spPr>
          <a:xfrm>
            <a:off x="210133" y="2102898"/>
            <a:ext cx="2529737" cy="2529703"/>
          </a:xfrm>
          <a:prstGeom prst="rect">
            <a:avLst/>
          </a:prstGeom>
          <a:noFill/>
          <a:ln>
            <a:noFill/>
          </a:ln>
        </p:spPr>
      </p:pic>
      <p:pic>
        <p:nvPicPr>
          <p:cNvPr id="650" name="Google Shape;650;p26" descr="Google Shape;682;p94"/>
          <p:cNvPicPr preferRelativeResize="0"/>
          <p:nvPr/>
        </p:nvPicPr>
        <p:blipFill rotWithShape="1">
          <a:blip r:embed="rId4">
            <a:alphaModFix/>
          </a:blip>
          <a:srcRect/>
          <a:stretch/>
        </p:blipFill>
        <p:spPr>
          <a:xfrm>
            <a:off x="1860534" y="1668166"/>
            <a:ext cx="3329297" cy="2862737"/>
          </a:xfrm>
          <a:prstGeom prst="rect">
            <a:avLst/>
          </a:prstGeom>
          <a:noFill/>
          <a:ln>
            <a:noFill/>
          </a:ln>
        </p:spPr>
      </p:pic>
      <p:pic>
        <p:nvPicPr>
          <p:cNvPr id="651" name="Google Shape;651;p26" descr="Google Shape;683;p94"/>
          <p:cNvPicPr preferRelativeResize="0"/>
          <p:nvPr/>
        </p:nvPicPr>
        <p:blipFill rotWithShape="1">
          <a:blip r:embed="rId5">
            <a:alphaModFix/>
          </a:blip>
          <a:srcRect l="7630" b="17059"/>
          <a:stretch/>
        </p:blipFill>
        <p:spPr>
          <a:xfrm>
            <a:off x="8660997" y="1943105"/>
            <a:ext cx="3261592" cy="2046332"/>
          </a:xfrm>
          <a:prstGeom prst="rect">
            <a:avLst/>
          </a:prstGeom>
          <a:noFill/>
          <a:ln>
            <a:noFill/>
          </a:ln>
        </p:spPr>
      </p:pic>
      <p:pic>
        <p:nvPicPr>
          <p:cNvPr id="652" name="Google Shape;652;p26" descr="Google Shape;684;p94"/>
          <p:cNvPicPr preferRelativeResize="0"/>
          <p:nvPr/>
        </p:nvPicPr>
        <p:blipFill rotWithShape="1">
          <a:blip r:embed="rId6">
            <a:alphaModFix/>
          </a:blip>
          <a:srcRect/>
          <a:stretch/>
        </p:blipFill>
        <p:spPr>
          <a:xfrm>
            <a:off x="5001718" y="2394812"/>
            <a:ext cx="2072087" cy="1680664"/>
          </a:xfrm>
          <a:prstGeom prst="rect">
            <a:avLst/>
          </a:prstGeom>
          <a:noFill/>
          <a:ln>
            <a:noFill/>
          </a:ln>
        </p:spPr>
      </p:pic>
      <p:pic>
        <p:nvPicPr>
          <p:cNvPr id="653" name="Google Shape;653;p26" descr="Google Shape;685;p94"/>
          <p:cNvPicPr preferRelativeResize="0"/>
          <p:nvPr/>
        </p:nvPicPr>
        <p:blipFill rotWithShape="1">
          <a:blip r:embed="rId7">
            <a:alphaModFix/>
          </a:blip>
          <a:srcRect t="3830"/>
          <a:stretch/>
        </p:blipFill>
        <p:spPr>
          <a:xfrm>
            <a:off x="6689533" y="2102897"/>
            <a:ext cx="2868372" cy="211372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4" name="Rectangle 23">
            <a:extLst>
              <a:ext uri="{FF2B5EF4-FFF2-40B4-BE49-F238E27FC236}">
                <a16:creationId xmlns:a16="http://schemas.microsoft.com/office/drawing/2014/main" id="{34C0330F-1D4F-4552-B799-615DD237B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Bierstadt"/>
              <a:ea typeface="+mn-ea"/>
              <a:cs typeface="+mn-cs"/>
            </a:endParaRPr>
          </a:p>
        </p:txBody>
      </p:sp>
      <p:sp>
        <p:nvSpPr>
          <p:cNvPr id="4" name="Title 3">
            <a:extLst>
              <a:ext uri="{FF2B5EF4-FFF2-40B4-BE49-F238E27FC236}">
                <a16:creationId xmlns:a16="http://schemas.microsoft.com/office/drawing/2014/main" id="{B87FF4C1-A16C-62DF-C545-DFDBC73927E8}"/>
              </a:ext>
            </a:extLst>
          </p:cNvPr>
          <p:cNvSpPr>
            <a:spLocks noGrp="1"/>
          </p:cNvSpPr>
          <p:nvPr>
            <p:ph type="title"/>
          </p:nvPr>
        </p:nvSpPr>
        <p:spPr>
          <a:xfrm>
            <a:off x="521208" y="748145"/>
            <a:ext cx="4754880" cy="1693303"/>
          </a:xfrm>
        </p:spPr>
        <p:txBody>
          <a:bodyPr vert="horz" lIns="91440" tIns="45720" rIns="91440" bIns="45720" rtlCol="0" anchor="t">
            <a:normAutofit/>
          </a:bodyPr>
          <a:lstStyle/>
          <a:p>
            <a:pPr>
              <a:lnSpc>
                <a:spcPct val="90000"/>
              </a:lnSpc>
              <a:spcBef>
                <a:spcPct val="0"/>
              </a:spcBef>
            </a:pPr>
            <a:r>
              <a:rPr lang="en-US" sz="4000" b="1" kern="1200" dirty="0">
                <a:solidFill>
                  <a:schemeClr val="tx1"/>
                </a:solidFill>
                <a:latin typeface="Calibri" panose="020F0502020204030204" pitchFamily="34" charset="0"/>
                <a:ea typeface="Calibri" panose="020F0502020204030204" pitchFamily="34" charset="0"/>
                <a:cs typeface="Calibri" panose="020F0502020204030204" pitchFamily="34" charset="0"/>
                <a:sym typeface="Archivo"/>
              </a:rPr>
              <a:t>Enhancing Peer Support Services</a:t>
            </a:r>
            <a:br>
              <a:rPr lang="en-US" sz="3100" b="1" kern="1200" dirty="0">
                <a:solidFill>
                  <a:schemeClr val="tx1"/>
                </a:solidFill>
                <a:latin typeface="+mj-lt"/>
                <a:ea typeface="+mj-ea"/>
                <a:cs typeface="+mj-cs"/>
              </a:rPr>
            </a:br>
            <a:endParaRPr lang="en-US" sz="3100" b="1" kern="1200" dirty="0">
              <a:solidFill>
                <a:schemeClr val="tx1"/>
              </a:solidFill>
              <a:latin typeface="+mj-lt"/>
              <a:ea typeface="+mj-ea"/>
              <a:cs typeface="+mj-cs"/>
            </a:endParaRPr>
          </a:p>
        </p:txBody>
      </p:sp>
      <p:sp>
        <p:nvSpPr>
          <p:cNvPr id="26" name="Rectangle 25">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1" y="508090"/>
            <a:ext cx="4672966"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ierstadt"/>
              <a:ea typeface="+mn-ea"/>
              <a:cs typeface="+mn-cs"/>
            </a:endParaRPr>
          </a:p>
        </p:txBody>
      </p:sp>
      <p:sp>
        <p:nvSpPr>
          <p:cNvPr id="2" name="Text Placeholder 1">
            <a:extLst>
              <a:ext uri="{FF2B5EF4-FFF2-40B4-BE49-F238E27FC236}">
                <a16:creationId xmlns:a16="http://schemas.microsoft.com/office/drawing/2014/main" id="{33793F90-D835-22D8-EF00-AC8C82809BF9}"/>
              </a:ext>
            </a:extLst>
          </p:cNvPr>
          <p:cNvSpPr>
            <a:spLocks noGrp="1"/>
          </p:cNvSpPr>
          <p:nvPr>
            <p:ph type="body" idx="1"/>
          </p:nvPr>
        </p:nvSpPr>
        <p:spPr>
          <a:xfrm>
            <a:off x="242455" y="2182091"/>
            <a:ext cx="4951337" cy="4163845"/>
          </a:xfrm>
        </p:spPr>
        <p:txBody>
          <a:bodyPr vert="horz" lIns="91440" tIns="45720" rIns="91440" bIns="45720" rtlCol="0">
            <a:noAutofit/>
          </a:bodyPr>
          <a:lstStyle/>
          <a:p>
            <a:pPr indent="-228600">
              <a:lnSpc>
                <a:spcPct val="110000"/>
              </a:lnSpc>
              <a:buSzPts val="1200"/>
            </a:pPr>
            <a:r>
              <a:rPr lang="en-US" sz="2000" dirty="0">
                <a:latin typeface="Calibri" panose="020F0502020204030204" pitchFamily="34" charset="0"/>
                <a:ea typeface="Calibri" panose="020F0502020204030204" pitchFamily="34" charset="0"/>
                <a:cs typeface="Calibri" panose="020F0502020204030204" pitchFamily="34" charset="0"/>
              </a:rPr>
              <a:t>Online platforms enable real-time interactions, resource sharing, and extended support hours, enhancing the overall peer support experience.</a:t>
            </a:r>
          </a:p>
          <a:p>
            <a:pPr indent="-228600">
              <a:lnSpc>
                <a:spcPct val="110000"/>
              </a:lnSpc>
              <a:spcBef>
                <a:spcPts val="1333"/>
              </a:spcBef>
              <a:buSzPts val="1200"/>
            </a:pPr>
            <a:r>
              <a:rPr lang="en-US" sz="2000" dirty="0">
                <a:latin typeface="Calibri" panose="020F0502020204030204" pitchFamily="34" charset="0"/>
                <a:ea typeface="Calibri" panose="020F0502020204030204" pitchFamily="34" charset="0"/>
                <a:cs typeface="Calibri" panose="020F0502020204030204" pitchFamily="34" charset="0"/>
              </a:rPr>
              <a:t>Some places are incorporating AI for documentation review, record audits, pinging supervisors to review concerning topics.</a:t>
            </a:r>
          </a:p>
          <a:p>
            <a:pPr indent="-228600">
              <a:lnSpc>
                <a:spcPct val="110000"/>
              </a:lnSpc>
              <a:spcBef>
                <a:spcPts val="1333"/>
              </a:spcBef>
              <a:buClr>
                <a:schemeClr val="accent1"/>
              </a:buClr>
              <a:buSzPts val="1200"/>
            </a:pPr>
            <a:r>
              <a:rPr lang="en-US" sz="2000" dirty="0">
                <a:latin typeface="Calibri" panose="020F0502020204030204" pitchFamily="34" charset="0"/>
                <a:ea typeface="Calibri" panose="020F0502020204030204" pitchFamily="34" charset="0"/>
                <a:cs typeface="Calibri" panose="020F0502020204030204" pitchFamily="34" charset="0"/>
              </a:rPr>
              <a:t>Never use bots to interact with seekers, ensuring real people are there to form meaningful connections.</a:t>
            </a:r>
          </a:p>
          <a:p>
            <a:pPr indent="-228600">
              <a:lnSpc>
                <a:spcPct val="110000"/>
              </a:lnSpc>
            </a:pPr>
            <a:endParaRPr lang="en-US" sz="2000" dirty="0">
              <a:latin typeface="Calibri" panose="020F0502020204030204" pitchFamily="34" charset="0"/>
              <a:ea typeface="Calibri" panose="020F0502020204030204" pitchFamily="34" charset="0"/>
              <a:cs typeface="Calibri" panose="020F0502020204030204" pitchFamily="34" charset="0"/>
            </a:endParaRPr>
          </a:p>
        </p:txBody>
      </p:sp>
      <p:pic>
        <p:nvPicPr>
          <p:cNvPr id="9" name="Content Placeholder 5" descr="A picture containing sky, object, fishbowl, bubble&#10;&#10;Description generated with very high confidence">
            <a:extLst>
              <a:ext uri="{FF2B5EF4-FFF2-40B4-BE49-F238E27FC236}">
                <a16:creationId xmlns:a16="http://schemas.microsoft.com/office/drawing/2014/main" id="{BCC2F573-86DF-75AC-E27C-A7D7A000742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715" r="21763" b="-1"/>
          <a:stretch>
            <a:fillRect/>
          </a:stretch>
        </p:blipFill>
        <p:spPr>
          <a:xfrm>
            <a:off x="5958018" y="508090"/>
            <a:ext cx="5709726" cy="5846989"/>
          </a:xfrm>
          <a:prstGeom prst="rect">
            <a:avLst/>
          </a:prstGeom>
        </p:spPr>
      </p:pic>
    </p:spTree>
    <p:extLst>
      <p:ext uri="{BB962C8B-B14F-4D97-AF65-F5344CB8AC3E}">
        <p14:creationId xmlns:p14="http://schemas.microsoft.com/office/powerpoint/2010/main" val="750467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774A975B-A886-5202-0489-6965514A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E8BAA160-18A6-38AE-4699-2AD01EF53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5021183"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817D949E-564D-4503-A64E-D22FA3232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C8F6FE47-A5C7-E1B1-2FCC-4EB021B98DC6}"/>
              </a:ext>
            </a:extLst>
          </p:cNvPr>
          <p:cNvSpPr>
            <a:spLocks noGrp="1"/>
          </p:cNvSpPr>
          <p:nvPr>
            <p:ph type="title"/>
          </p:nvPr>
        </p:nvSpPr>
        <p:spPr>
          <a:xfrm>
            <a:off x="521208" y="978408"/>
            <a:ext cx="4032504" cy="3364992"/>
          </a:xfrm>
        </p:spPr>
        <p:txBody>
          <a:bodyPr vert="horz" lIns="91440" tIns="45720" rIns="91440" bIns="45720" rtlCol="0" anchor="t">
            <a:normAutofit/>
          </a:bodyPr>
          <a:lstStyle/>
          <a:p>
            <a:pPr>
              <a:lnSpc>
                <a:spcPct val="100000"/>
              </a:lnSpc>
              <a:spcBef>
                <a:spcPct val="0"/>
              </a:spcBef>
            </a:pPr>
            <a:r>
              <a:rPr lang="en-US" b="1" kern="1200" dirty="0">
                <a:solidFill>
                  <a:schemeClr val="tx1"/>
                </a:solidFill>
                <a:latin typeface="Calibri" panose="020F0502020204030204" pitchFamily="34" charset="0"/>
                <a:ea typeface="Calibri" panose="020F0502020204030204" pitchFamily="34" charset="0"/>
                <a:cs typeface="Calibri" panose="020F0502020204030204" pitchFamily="34" charset="0"/>
                <a:sym typeface="Archivo"/>
              </a:rPr>
              <a:t>Challenges in Digital Peer Support</a:t>
            </a:r>
            <a:endParaRPr lang="en-US" b="1"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92BE0106-0C20-465B-A1BE-0BAC2737B1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70" y="508090"/>
            <a:ext cx="4032504" cy="1492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51808AB-2943-464C-A710-F2A18D8693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5776" y="6300216"/>
            <a:ext cx="6620256"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Google Shape;698;p31">
            <a:extLst>
              <a:ext uri="{FF2B5EF4-FFF2-40B4-BE49-F238E27FC236}">
                <a16:creationId xmlns:a16="http://schemas.microsoft.com/office/drawing/2014/main" id="{59A9F638-2BAF-0840-DABC-D191A4F72E91}"/>
              </a:ext>
            </a:extLst>
          </p:cNvPr>
          <p:cNvGraphicFramePr/>
          <p:nvPr>
            <p:extLst>
              <p:ext uri="{D42A27DB-BD31-4B8C-83A1-F6EECF244321}">
                <p14:modId xmlns:p14="http://schemas.microsoft.com/office/powerpoint/2010/main" val="4248266209"/>
              </p:ext>
            </p:extLst>
          </p:nvPr>
        </p:nvGraphicFramePr>
        <p:xfrm>
          <a:off x="5065776" y="978408"/>
          <a:ext cx="6620256" cy="4965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5031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A43A5-C31F-7B1C-B4E0-F4691E66FD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D9D7AFC-AA03-B808-88AC-D479E9D0469E}"/>
              </a:ext>
            </a:extLst>
          </p:cNvPr>
          <p:cNvSpPr>
            <a:spLocks noGrp="1"/>
          </p:cNvSpPr>
          <p:nvPr>
            <p:ph type="body" idx="2"/>
          </p:nvPr>
        </p:nvSpPr>
        <p:spPr/>
        <p:txBody>
          <a:bodyPr>
            <a:normAutofit/>
          </a:bodyPr>
          <a:lstStyle/>
          <a:p>
            <a:pPr indent="-406390">
              <a:lnSpc>
                <a:spcPct val="115000"/>
              </a:lnSpc>
              <a:buClr>
                <a:srgbClr val="666666"/>
              </a:buClr>
              <a:buSzPts val="1200"/>
              <a:buChar char="●"/>
            </a:pPr>
            <a:r>
              <a:rPr lang="en-US" sz="2000" dirty="0">
                <a:latin typeface="Calibri" panose="020F0502020204030204" pitchFamily="34" charset="0"/>
                <a:ea typeface="Calibri" panose="020F0502020204030204" pitchFamily="34" charset="0"/>
                <a:cs typeface="Calibri" panose="020F0502020204030204" pitchFamily="34" charset="0"/>
                <a:sym typeface="Roboto"/>
              </a:rPr>
              <a:t>Web-based platforms to offer on-the-go support for individuals with varying schedules and needs.</a:t>
            </a:r>
          </a:p>
          <a:p>
            <a:pPr indent="-406390">
              <a:lnSpc>
                <a:spcPct val="115000"/>
              </a:lnSpc>
              <a:buClr>
                <a:srgbClr val="666666"/>
              </a:buClr>
              <a:buSzPts val="1200"/>
              <a:buChar char="●"/>
            </a:pPr>
            <a:r>
              <a:rPr lang="en-US" sz="2000" dirty="0">
                <a:latin typeface="Calibri" panose="020F0502020204030204" pitchFamily="34" charset="0"/>
                <a:ea typeface="Calibri" panose="020F0502020204030204" pitchFamily="34" charset="0"/>
                <a:cs typeface="Calibri" panose="020F0502020204030204" pitchFamily="34" charset="0"/>
                <a:sym typeface="Roboto"/>
              </a:rPr>
              <a:t>Additional tools for on demand chat </a:t>
            </a:r>
            <a:endParaRPr lang="en-US" sz="2000" dirty="0">
              <a:latin typeface="Calibri" panose="020F0502020204030204" pitchFamily="34" charset="0"/>
              <a:ea typeface="Calibri" panose="020F0502020204030204" pitchFamily="34" charset="0"/>
              <a:cs typeface="Calibri" panose="020F0502020204030204" pitchFamily="34" charset="0"/>
            </a:endParaRPr>
          </a:p>
          <a:p>
            <a:pPr indent="-406390">
              <a:lnSpc>
                <a:spcPct val="115000"/>
              </a:lnSpc>
              <a:buClr>
                <a:srgbClr val="666666"/>
              </a:buClr>
              <a:buSzPts val="1200"/>
              <a:buChar char="●"/>
            </a:pPr>
            <a:r>
              <a:rPr lang="en-US" sz="2000" dirty="0">
                <a:latin typeface="Calibri" panose="020F0502020204030204" pitchFamily="34" charset="0"/>
                <a:ea typeface="Calibri" panose="020F0502020204030204" pitchFamily="34" charset="0"/>
                <a:cs typeface="Calibri" panose="020F0502020204030204" pitchFamily="34" charset="0"/>
                <a:sym typeface="Roboto"/>
              </a:rPr>
              <a:t>Implementing secure and user-friendly interfaces to ensure privacy and ease of use for all participants.</a:t>
            </a:r>
            <a:endParaRPr lang="en-US" sz="2000" dirty="0">
              <a:latin typeface="Calibri" panose="020F0502020204030204" pitchFamily="34" charset="0"/>
              <a:ea typeface="Calibri" panose="020F0502020204030204" pitchFamily="34" charset="0"/>
              <a:cs typeface="Calibri" panose="020F0502020204030204" pitchFamily="34" charset="0"/>
            </a:endParaRPr>
          </a:p>
          <a:p>
            <a:pPr indent="-406390">
              <a:lnSpc>
                <a:spcPct val="115000"/>
              </a:lnSpc>
              <a:buClr>
                <a:srgbClr val="666666"/>
              </a:buClr>
              <a:buSzPts val="1200"/>
              <a:buChar char="●"/>
            </a:pPr>
            <a:r>
              <a:rPr lang="en-US" sz="2000" dirty="0">
                <a:latin typeface="Calibri" panose="020F0502020204030204" pitchFamily="34" charset="0"/>
                <a:ea typeface="Calibri" panose="020F0502020204030204" pitchFamily="34" charset="0"/>
                <a:cs typeface="Calibri" panose="020F0502020204030204" pitchFamily="34" charset="0"/>
                <a:sym typeface="Roboto"/>
              </a:rPr>
              <a:t>Integrating video conferencing/Chat/Voice  and multimedia tools to enhance engagement and connection.</a:t>
            </a:r>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CA" dirty="0"/>
          </a:p>
        </p:txBody>
      </p:sp>
      <p:sp>
        <p:nvSpPr>
          <p:cNvPr id="4" name="Title 3">
            <a:extLst>
              <a:ext uri="{FF2B5EF4-FFF2-40B4-BE49-F238E27FC236}">
                <a16:creationId xmlns:a16="http://schemas.microsoft.com/office/drawing/2014/main" id="{943A603A-2AD2-B8B7-AC20-FEFECE282F2E}"/>
              </a:ext>
            </a:extLst>
          </p:cNvPr>
          <p:cNvSpPr>
            <a:spLocks noGrp="1"/>
          </p:cNvSpPr>
          <p:nvPr>
            <p:ph type="title"/>
          </p:nvPr>
        </p:nvSpPr>
        <p:spPr>
          <a:xfrm>
            <a:off x="609601" y="766231"/>
            <a:ext cx="10377201" cy="1752681"/>
          </a:xfrm>
        </p:spPr>
        <p:txBody>
          <a:bodyPr>
            <a:normAutofit/>
          </a:bodyPr>
          <a:lstStyle/>
          <a:p>
            <a:r>
              <a:rPr lang="en-US" b="1" dirty="0">
                <a:solidFill>
                  <a:schemeClr val="tx1"/>
                </a:solidFill>
                <a:latin typeface="Calibri" panose="020F0502020204030204" pitchFamily="34" charset="0"/>
                <a:ea typeface="Calibri" panose="020F0502020204030204" pitchFamily="34" charset="0"/>
                <a:cs typeface="Calibri" panose="020F0502020204030204" pitchFamily="34" charset="0"/>
                <a:sym typeface="Archivo"/>
              </a:rPr>
              <a:t>Creating Accessible Programs</a:t>
            </a:r>
            <a:br>
              <a:rPr lang="en-US" sz="4400" dirty="0"/>
            </a:br>
            <a:br>
              <a:rPr lang="en-US" sz="4800" dirty="0"/>
            </a:br>
            <a:endParaRPr lang="en-CA" dirty="0"/>
          </a:p>
        </p:txBody>
      </p:sp>
      <p:pic>
        <p:nvPicPr>
          <p:cNvPr id="7" name="Picture 2" descr="Innovation Images - Free Download on Freepik">
            <a:extLst>
              <a:ext uri="{FF2B5EF4-FFF2-40B4-BE49-F238E27FC236}">
                <a16:creationId xmlns:a16="http://schemas.microsoft.com/office/drawing/2014/main" id="{F14CFC95-07CA-2EAB-7025-A326186548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33" r="21345" b="1"/>
          <a:stretch/>
        </p:blipFill>
        <p:spPr bwMode="auto">
          <a:xfrm>
            <a:off x="1057421" y="2196870"/>
            <a:ext cx="3759986" cy="378920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871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4AC20-B37C-FA40-00D6-051D77475C83}"/>
              </a:ext>
            </a:extLst>
          </p:cNvPr>
          <p:cNvSpPr>
            <a:spLocks noGrp="1"/>
          </p:cNvSpPr>
          <p:nvPr>
            <p:ph type="title"/>
          </p:nvPr>
        </p:nvSpPr>
        <p:spPr>
          <a:xfrm>
            <a:off x="170689" y="4146330"/>
            <a:ext cx="4448916" cy="520262"/>
          </a:xfrm>
        </p:spPr>
        <p:txBody>
          <a:bodyPr anchor="ctr">
            <a:normAutofit fontScale="90000"/>
          </a:bodyPr>
          <a:lstStyle/>
          <a:p>
            <a:br>
              <a:rPr lang="en-CA" sz="5400" b="1"/>
            </a:br>
            <a:br>
              <a:rPr lang="en-CA" sz="5400" b="1"/>
            </a:br>
            <a:r>
              <a:rPr lang="en-CA" sz="2700" b="1">
                <a:hlinkClick r:id="rId3"/>
              </a:rPr>
              <a:t>www.robynpriest.com</a:t>
            </a:r>
            <a:br>
              <a:rPr lang="en-CA" sz="2700" b="1"/>
            </a:br>
            <a:br>
              <a:rPr lang="en-CA" sz="2700" b="1"/>
            </a:br>
            <a:r>
              <a:rPr lang="en-CA" sz="2700" b="1">
                <a:hlinkClick r:id="rId4"/>
              </a:rPr>
              <a:t>www.explorationmastery.com</a:t>
            </a:r>
            <a:br>
              <a:rPr lang="en-CA" sz="2700" b="1"/>
            </a:br>
            <a:br>
              <a:rPr lang="en-CA" sz="2700" b="1"/>
            </a:br>
            <a:r>
              <a:rPr lang="en-CA" sz="2700" b="1">
                <a:hlinkClick r:id="rId5"/>
              </a:rPr>
              <a:t>robyn@robynpriest.com</a:t>
            </a:r>
            <a:br>
              <a:rPr lang="en-CA" sz="2700" b="1"/>
            </a:br>
            <a:endParaRPr lang="en-CA" sz="2700" b="1" dirty="0"/>
          </a:p>
        </p:txBody>
      </p:sp>
      <p:sp>
        <p:nvSpPr>
          <p:cNvPr id="4" name="Title 1">
            <a:extLst>
              <a:ext uri="{FF2B5EF4-FFF2-40B4-BE49-F238E27FC236}">
                <a16:creationId xmlns:a16="http://schemas.microsoft.com/office/drawing/2014/main" id="{4E333134-414B-2CD2-A150-C94B0D07280E}"/>
              </a:ext>
            </a:extLst>
          </p:cNvPr>
          <p:cNvSpPr txBox="1">
            <a:spLocks/>
          </p:cNvSpPr>
          <p:nvPr/>
        </p:nvSpPr>
        <p:spPr>
          <a:xfrm>
            <a:off x="4938051" y="4898571"/>
            <a:ext cx="6660996" cy="1477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CA" sz="5400" b="1" dirty="0"/>
          </a:p>
        </p:txBody>
      </p:sp>
      <p:sp>
        <p:nvSpPr>
          <p:cNvPr id="9" name="Content Placeholder 8">
            <a:extLst>
              <a:ext uri="{FF2B5EF4-FFF2-40B4-BE49-F238E27FC236}">
                <a16:creationId xmlns:a16="http://schemas.microsoft.com/office/drawing/2014/main" id="{5CA961DA-6EFE-425A-B988-B6686DBCC833}"/>
              </a:ext>
            </a:extLst>
          </p:cNvPr>
          <p:cNvSpPr>
            <a:spLocks noGrp="1"/>
          </p:cNvSpPr>
          <p:nvPr>
            <p:ph idx="1"/>
          </p:nvPr>
        </p:nvSpPr>
        <p:spPr>
          <a:xfrm>
            <a:off x="170688" y="986246"/>
            <a:ext cx="4034680" cy="5190717"/>
          </a:xfrm>
        </p:spPr>
        <p:txBody>
          <a:bodyPr>
            <a:normAutofit/>
          </a:bodyPr>
          <a:lstStyle/>
          <a:p>
            <a:pPr marL="0" indent="0" algn="ctr">
              <a:buNone/>
            </a:pPr>
            <a:r>
              <a:rPr lang="en-CA" sz="5400" b="1">
                <a:latin typeface="+mj-lt"/>
              </a:rPr>
              <a:t> Thank You</a:t>
            </a:r>
            <a:endParaRPr lang="en-CA" sz="5400" b="1" dirty="0">
              <a:latin typeface="+mj-lt"/>
            </a:endParaRPr>
          </a:p>
        </p:txBody>
      </p:sp>
      <p:pic>
        <p:nvPicPr>
          <p:cNvPr id="6" name="Picture 5" descr="A logo with text on it&#10;&#10;Description automatically generated">
            <a:extLst>
              <a:ext uri="{FF2B5EF4-FFF2-40B4-BE49-F238E27FC236}">
                <a16:creationId xmlns:a16="http://schemas.microsoft.com/office/drawing/2014/main" id="{6E9FB290-4C0F-D9FE-8BE9-16327FFA87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618" y="1954922"/>
            <a:ext cx="2330731" cy="2024605"/>
          </a:xfrm>
          <a:prstGeom prst="rect">
            <a:avLst/>
          </a:prstGeom>
        </p:spPr>
      </p:pic>
      <p:pic>
        <p:nvPicPr>
          <p:cNvPr id="3074" name="Picture 2" descr="Challenge The Status Quo | Challenge the status quo, Status quo, Status">
            <a:extLst>
              <a:ext uri="{FF2B5EF4-FFF2-40B4-BE49-F238E27FC236}">
                <a16:creationId xmlns:a16="http://schemas.microsoft.com/office/drawing/2014/main" id="{F88DE33C-D2D5-12B8-10C0-C01F814FA5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52288" y="222069"/>
            <a:ext cx="6400800" cy="6154301"/>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58EDB222-51DF-E3BD-1D1C-B8CFBD829B2F}"/>
              </a:ext>
            </a:extLst>
          </p:cNvPr>
          <p:cNvSpPr>
            <a:spLocks noGrp="1"/>
          </p:cNvSpPr>
          <p:nvPr>
            <p:ph type="ftr" sz="quarter" idx="11"/>
          </p:nvPr>
        </p:nvSpPr>
        <p:spPr/>
        <p:txBody>
          <a:bodyPr/>
          <a:lstStyle/>
          <a:p>
            <a:r>
              <a:rPr lang="en-US"/>
              <a:t>RPLYT © 2025</a:t>
            </a:r>
          </a:p>
        </p:txBody>
      </p:sp>
    </p:spTree>
    <p:extLst>
      <p:ext uri="{BB962C8B-B14F-4D97-AF65-F5344CB8AC3E}">
        <p14:creationId xmlns:p14="http://schemas.microsoft.com/office/powerpoint/2010/main" val="180769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A9053-4F5D-61C6-3406-DE32D80A175D}"/>
              </a:ext>
            </a:extLst>
          </p:cNvPr>
          <p:cNvSpPr>
            <a:spLocks noGrp="1"/>
          </p:cNvSpPr>
          <p:nvPr>
            <p:ph type="title"/>
          </p:nvPr>
        </p:nvSpPr>
        <p:spPr>
          <a:xfrm>
            <a:off x="521208" y="978408"/>
            <a:ext cx="11155680" cy="902150"/>
          </a:xfrm>
        </p:spPr>
        <p:txBody>
          <a:bodyPr>
            <a:normAutofit/>
          </a:bodyPr>
          <a:lstStyle/>
          <a:p>
            <a:pPr algn="ctr"/>
            <a:r>
              <a:rPr lang="en-CA" sz="4000" dirty="0"/>
              <a:t>What’s Happening Around the World</a:t>
            </a:r>
          </a:p>
        </p:txBody>
      </p:sp>
      <p:pic>
        <p:nvPicPr>
          <p:cNvPr id="1026" name="Picture 2">
            <a:extLst>
              <a:ext uri="{FF2B5EF4-FFF2-40B4-BE49-F238E27FC236}">
                <a16:creationId xmlns:a16="http://schemas.microsoft.com/office/drawing/2014/main" id="{8E35B2EE-3710-1BEC-F79A-7746C8AAF93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70113" y="2279051"/>
            <a:ext cx="6851774" cy="376713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8F54CE3E-5ECE-3A2D-DE69-6466FF910AB2}"/>
              </a:ext>
            </a:extLst>
          </p:cNvPr>
          <p:cNvSpPr>
            <a:spLocks noGrp="1"/>
          </p:cNvSpPr>
          <p:nvPr>
            <p:ph type="ftr" sz="quarter" idx="11"/>
          </p:nvPr>
        </p:nvSpPr>
        <p:spPr/>
        <p:txBody>
          <a:bodyPr/>
          <a:lstStyle/>
          <a:p>
            <a:r>
              <a:rPr lang="en-US"/>
              <a:t>RPLYT © 2025</a:t>
            </a:r>
          </a:p>
        </p:txBody>
      </p:sp>
    </p:spTree>
    <p:extLst>
      <p:ext uri="{BB962C8B-B14F-4D97-AF65-F5344CB8AC3E}">
        <p14:creationId xmlns:p14="http://schemas.microsoft.com/office/powerpoint/2010/main" val="722377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1B5C81-8189-C678-BFCB-9700C92764CD}"/>
              </a:ext>
            </a:extLst>
          </p:cNvPr>
          <p:cNvSpPr>
            <a:spLocks noGrp="1"/>
          </p:cNvSpPr>
          <p:nvPr>
            <p:ph type="body" idx="1"/>
          </p:nvPr>
        </p:nvSpPr>
        <p:spPr>
          <a:xfrm>
            <a:off x="609600" y="1774564"/>
            <a:ext cx="11256818" cy="4317203"/>
          </a:xfrm>
        </p:spPr>
        <p:txBody>
          <a:bodyPr>
            <a:normAutofit/>
          </a:bodyPr>
          <a:lstStyle/>
          <a:p>
            <a:pPr marL="186262" indent="0">
              <a:buNone/>
            </a:pPr>
            <a:r>
              <a:rPr lang="en-US" sz="2800" b="1" dirty="0">
                <a:latin typeface="Calibri" panose="020F0502020204030204" pitchFamily="34" charset="0"/>
                <a:ea typeface="Calibri" panose="020F0502020204030204" pitchFamily="34" charset="0"/>
                <a:cs typeface="Calibri" panose="020F0502020204030204" pitchFamily="34" charset="0"/>
                <a:sym typeface="Archivo"/>
              </a:rPr>
              <a:t>Accessibility</a:t>
            </a:r>
            <a:endParaRPr lang="en-US" sz="2800" dirty="0">
              <a:latin typeface="Calibri" panose="020F0502020204030204" pitchFamily="34" charset="0"/>
              <a:ea typeface="Calibri" panose="020F0502020204030204" pitchFamily="34" charset="0"/>
              <a:cs typeface="Calibri" panose="020F0502020204030204" pitchFamily="34" charset="0"/>
            </a:endParaRPr>
          </a:p>
          <a:p>
            <a:pPr marL="186262" indent="0">
              <a:buNone/>
            </a:pPr>
            <a:r>
              <a:rPr lang="en-US" sz="2000" dirty="0">
                <a:latin typeface="Calibri" panose="020F0502020204030204" pitchFamily="34" charset="0"/>
                <a:ea typeface="Calibri" panose="020F0502020204030204" pitchFamily="34" charset="0"/>
                <a:cs typeface="Calibri" panose="020F0502020204030204" pitchFamily="34" charset="0"/>
                <a:sym typeface="Archivo"/>
              </a:rPr>
              <a:t>Online support removes barriers related to physical location, transportation, and scheduling, allowing individuals from diverse backgrounds to access support from the comfort of their own homes.</a:t>
            </a:r>
            <a:endParaRPr lang="en-US" sz="3600" dirty="0">
              <a:latin typeface="Calibri" panose="020F0502020204030204" pitchFamily="34" charset="0"/>
              <a:ea typeface="Calibri" panose="020F0502020204030204" pitchFamily="34" charset="0"/>
              <a:cs typeface="Calibri" panose="020F0502020204030204" pitchFamily="34" charset="0"/>
            </a:endParaRPr>
          </a:p>
          <a:p>
            <a:pPr marL="186262" indent="0">
              <a:buNone/>
            </a:pPr>
            <a:endParaRPr lang="en-US" sz="1867" b="1" dirty="0">
              <a:solidFill>
                <a:srgbClr val="666666"/>
              </a:solidFill>
              <a:latin typeface="Calibri" panose="020F0502020204030204" pitchFamily="34" charset="0"/>
              <a:ea typeface="Calibri" panose="020F0502020204030204" pitchFamily="34" charset="0"/>
              <a:cs typeface="Calibri" panose="020F0502020204030204" pitchFamily="34" charset="0"/>
              <a:sym typeface="Archivo"/>
            </a:endParaRPr>
          </a:p>
          <a:p>
            <a:pPr marL="186262" indent="0">
              <a:buNone/>
            </a:pPr>
            <a:r>
              <a:rPr lang="en-US" sz="2800" b="1" dirty="0">
                <a:latin typeface="Calibri" panose="020F0502020204030204" pitchFamily="34" charset="0"/>
                <a:ea typeface="Calibri" panose="020F0502020204030204" pitchFamily="34" charset="0"/>
                <a:cs typeface="Calibri" panose="020F0502020204030204" pitchFamily="34" charset="0"/>
                <a:sym typeface="Archivo"/>
              </a:rPr>
              <a:t>Anonymity and Privacy</a:t>
            </a:r>
            <a:endParaRPr lang="en-US" sz="2800" b="1" dirty="0">
              <a:latin typeface="Calibri" panose="020F0502020204030204" pitchFamily="34" charset="0"/>
              <a:ea typeface="Calibri" panose="020F0502020204030204" pitchFamily="34" charset="0"/>
              <a:cs typeface="Calibri" panose="020F0502020204030204" pitchFamily="34" charset="0"/>
            </a:endParaRPr>
          </a:p>
          <a:p>
            <a:pPr marL="186262" indent="0">
              <a:buNone/>
            </a:pPr>
            <a:r>
              <a:rPr lang="en-US" sz="2000" dirty="0">
                <a:latin typeface="Calibri" panose="020F0502020204030204" pitchFamily="34" charset="0"/>
                <a:ea typeface="Calibri" panose="020F0502020204030204" pitchFamily="34" charset="0"/>
                <a:cs typeface="Calibri" panose="020F0502020204030204" pitchFamily="34" charset="0"/>
                <a:sym typeface="Archivo"/>
              </a:rPr>
              <a:t>Online platforms provide a level of anonymity and privacy that can be comforting for individuals who may feel hesitant or stigmatized about seeking support in person.</a:t>
            </a:r>
            <a:endParaRPr lang="en-US" sz="3200" dirty="0">
              <a:latin typeface="Calibri" panose="020F0502020204030204" pitchFamily="34" charset="0"/>
              <a:ea typeface="Calibri" panose="020F0502020204030204" pitchFamily="34" charset="0"/>
              <a:cs typeface="Calibri" panose="020F0502020204030204" pitchFamily="34" charset="0"/>
            </a:endParaRPr>
          </a:p>
          <a:p>
            <a:pPr marL="186262" indent="0">
              <a:buNone/>
            </a:pPr>
            <a:endParaRPr lang="en-CA" dirty="0">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3C45B10D-DBBC-817A-4EFB-706B43DB9B33}"/>
              </a:ext>
            </a:extLst>
          </p:cNvPr>
          <p:cNvSpPr>
            <a:spLocks noGrp="1"/>
          </p:cNvSpPr>
          <p:nvPr>
            <p:ph type="body" idx="2"/>
          </p:nvPr>
        </p:nvSpPr>
        <p:spPr>
          <a:xfrm>
            <a:off x="609601" y="4558145"/>
            <a:ext cx="11423072" cy="2105891"/>
          </a:xfrm>
        </p:spPr>
        <p:txBody>
          <a:bodyPr/>
          <a:lstStyle/>
          <a:p>
            <a:pPr marL="169329" indent="0">
              <a:buNone/>
            </a:pPr>
            <a:r>
              <a:rPr lang="en-US" sz="2800" b="1" dirty="0">
                <a:latin typeface="Calibri" panose="020F0502020204030204" pitchFamily="34" charset="0"/>
                <a:ea typeface="Calibri" panose="020F0502020204030204" pitchFamily="34" charset="0"/>
                <a:cs typeface="Calibri" panose="020F0502020204030204" pitchFamily="34" charset="0"/>
                <a:sym typeface="Archivo"/>
              </a:rPr>
              <a:t>Cultural Responsiveness</a:t>
            </a:r>
            <a:endParaRPr lang="en-US" sz="2800" b="1" dirty="0">
              <a:latin typeface="Calibri" panose="020F0502020204030204" pitchFamily="34" charset="0"/>
              <a:ea typeface="Calibri" panose="020F0502020204030204" pitchFamily="34" charset="0"/>
              <a:cs typeface="Calibri" panose="020F0502020204030204" pitchFamily="34" charset="0"/>
            </a:endParaRPr>
          </a:p>
          <a:p>
            <a:pPr marL="169329" indent="0">
              <a:buNone/>
            </a:pPr>
            <a:r>
              <a:rPr lang="en-US" sz="1800" dirty="0">
                <a:latin typeface="Calibri" panose="020F0502020204030204" pitchFamily="34" charset="0"/>
                <a:ea typeface="Calibri" panose="020F0502020204030204" pitchFamily="34" charset="0"/>
                <a:cs typeface="Calibri" panose="020F0502020204030204" pitchFamily="34" charset="0"/>
                <a:sym typeface="Archivo"/>
              </a:rPr>
              <a:t>Recognizing the importance of integrating technology into services and supports, particularly for young individuals, within the context of their generational norms.</a:t>
            </a:r>
            <a:endParaRPr lang="en-US" sz="2800" dirty="0">
              <a:latin typeface="Calibri" panose="020F0502020204030204" pitchFamily="34" charset="0"/>
              <a:ea typeface="Calibri" panose="020F0502020204030204" pitchFamily="34" charset="0"/>
              <a:cs typeface="Calibri" panose="020F0502020204030204" pitchFamily="34" charset="0"/>
            </a:endParaRPr>
          </a:p>
          <a:p>
            <a:pPr marL="169329" indent="0">
              <a:buNone/>
            </a:pPr>
            <a:endParaRPr lang="en-CA" dirty="0">
              <a:latin typeface="Calibri" panose="020F0502020204030204" pitchFamily="34" charset="0"/>
              <a:ea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8AABD725-BD06-DEE0-1FD6-BFA0EACB61E9}"/>
              </a:ext>
            </a:extLst>
          </p:cNvPr>
          <p:cNvSpPr>
            <a:spLocks noGrp="1"/>
          </p:cNvSpPr>
          <p:nvPr>
            <p:ph type="title"/>
          </p:nvPr>
        </p:nvSpPr>
        <p:spPr>
          <a:xfrm>
            <a:off x="609601" y="457201"/>
            <a:ext cx="10377201" cy="917274"/>
          </a:xfrm>
        </p:spPr>
        <p:txBody>
          <a:bodyPr>
            <a:normAutofit fontScale="90000"/>
          </a:bodyPr>
          <a:lstStyle/>
          <a:p>
            <a:pPr algn="ctr"/>
            <a:r>
              <a:rPr lang="en-CA" dirty="0"/>
              <a:t>The Importance of Digitally Based Support</a:t>
            </a:r>
          </a:p>
        </p:txBody>
      </p:sp>
    </p:spTree>
    <p:extLst>
      <p:ext uri="{BB962C8B-B14F-4D97-AF65-F5344CB8AC3E}">
        <p14:creationId xmlns:p14="http://schemas.microsoft.com/office/powerpoint/2010/main" val="3408184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08A26-57CE-AB3C-2140-FED0F119F43F}"/>
              </a:ext>
            </a:extLst>
          </p:cNvPr>
          <p:cNvSpPr>
            <a:spLocks noGrp="1"/>
          </p:cNvSpPr>
          <p:nvPr>
            <p:ph type="title"/>
          </p:nvPr>
        </p:nvSpPr>
        <p:spPr>
          <a:xfrm>
            <a:off x="609601" y="457200"/>
            <a:ext cx="10377201" cy="1020791"/>
          </a:xfrm>
        </p:spPr>
        <p:txBody>
          <a:bodyPr>
            <a:normAutofit/>
          </a:bodyPr>
          <a:lstStyle/>
          <a:p>
            <a:pPr algn="ctr"/>
            <a:r>
              <a:rPr lang="en-US" sz="4000">
                <a:solidFill>
                  <a:schemeClr val="tx1"/>
                </a:solidFill>
              </a:rPr>
              <a:t>Opportunities in Digital Peer Support</a:t>
            </a:r>
            <a:endParaRPr lang="en-CA" sz="4000" dirty="0">
              <a:solidFill>
                <a:schemeClr val="tx1"/>
              </a:solidFill>
            </a:endParaRPr>
          </a:p>
        </p:txBody>
      </p:sp>
      <p:graphicFrame>
        <p:nvGraphicFramePr>
          <p:cNvPr id="31" name="Google Shape;431;p9">
            <a:extLst>
              <a:ext uri="{FF2B5EF4-FFF2-40B4-BE49-F238E27FC236}">
                <a16:creationId xmlns:a16="http://schemas.microsoft.com/office/drawing/2014/main" id="{2739EF8A-7623-B22F-26FB-36DB871481AD}"/>
              </a:ext>
            </a:extLst>
          </p:cNvPr>
          <p:cNvGraphicFramePr/>
          <p:nvPr>
            <p:extLst>
              <p:ext uri="{D42A27DB-BD31-4B8C-83A1-F6EECF244321}">
                <p14:modId xmlns:p14="http://schemas.microsoft.com/office/powerpoint/2010/main" val="3403542139"/>
              </p:ext>
            </p:extLst>
          </p:nvPr>
        </p:nvGraphicFramePr>
        <p:xfrm>
          <a:off x="368060" y="1621766"/>
          <a:ext cx="11201043" cy="5084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4209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235850-CEAB-39F1-7828-0C5888396697}"/>
              </a:ext>
            </a:extLst>
          </p:cNvPr>
          <p:cNvSpPr>
            <a:spLocks noGrp="1"/>
          </p:cNvSpPr>
          <p:nvPr>
            <p:ph type="title"/>
          </p:nvPr>
        </p:nvSpPr>
        <p:spPr>
          <a:xfrm>
            <a:off x="609601" y="457201"/>
            <a:ext cx="10377201" cy="935273"/>
          </a:xfrm>
        </p:spPr>
        <p:txBody>
          <a:bodyPr/>
          <a:lstStyle/>
          <a:p>
            <a:pPr algn="ctr"/>
            <a:r>
              <a:rPr lang="en-CA" dirty="0"/>
              <a:t>Servicing Rural Areas</a:t>
            </a:r>
          </a:p>
        </p:txBody>
      </p:sp>
      <p:grpSp>
        <p:nvGrpSpPr>
          <p:cNvPr id="5" name="Google Shape;599;p23">
            <a:extLst>
              <a:ext uri="{FF2B5EF4-FFF2-40B4-BE49-F238E27FC236}">
                <a16:creationId xmlns:a16="http://schemas.microsoft.com/office/drawing/2014/main" id="{DB5DD447-BC73-EB10-1EBB-7951EDF8BA34}"/>
              </a:ext>
            </a:extLst>
          </p:cNvPr>
          <p:cNvGrpSpPr/>
          <p:nvPr/>
        </p:nvGrpSpPr>
        <p:grpSpPr>
          <a:xfrm>
            <a:off x="6729974" y="2036522"/>
            <a:ext cx="5144773" cy="3429004"/>
            <a:chOff x="-1" y="0"/>
            <a:chExt cx="3858579" cy="2571752"/>
          </a:xfrm>
        </p:grpSpPr>
        <p:sp>
          <p:nvSpPr>
            <p:cNvPr id="6" name="Google Shape;600;p23">
              <a:extLst>
                <a:ext uri="{FF2B5EF4-FFF2-40B4-BE49-F238E27FC236}">
                  <a16:creationId xmlns:a16="http://schemas.microsoft.com/office/drawing/2014/main" id="{42328336-CC39-16A2-CA89-481B13E91B52}"/>
                </a:ext>
              </a:extLst>
            </p:cNvPr>
            <p:cNvSpPr/>
            <p:nvPr/>
          </p:nvSpPr>
          <p:spPr>
            <a:xfrm>
              <a:off x="-1" y="0"/>
              <a:ext cx="3858578" cy="2571752"/>
            </a:xfrm>
            <a:prstGeom prst="rect">
              <a:avLst/>
            </a:prstGeom>
            <a:solidFill>
              <a:srgbClr val="AAE0C5">
                <a:alpha val="40000"/>
              </a:srgbClr>
            </a:solidFill>
            <a:ln>
              <a:noFill/>
            </a:ln>
          </p:spPr>
          <p:txBody>
            <a:bodyPr spcFirstLastPara="1" wrap="square" lIns="0" tIns="0" rIns="0" bIns="0" anchor="t" anchorCtr="0">
              <a:noAutofit/>
            </a:bodyPr>
            <a:lstStyle/>
            <a:p>
              <a:pPr>
                <a:buClr>
                  <a:srgbClr val="31394D"/>
                </a:buClr>
                <a:buSzPts val="1400"/>
              </a:pPr>
              <a:endParaRPr sz="1867">
                <a:solidFill>
                  <a:srgbClr val="31394D"/>
                </a:solidFill>
                <a:latin typeface="Arial"/>
                <a:ea typeface="Arial"/>
                <a:cs typeface="Arial"/>
                <a:sym typeface="Arial"/>
              </a:endParaRPr>
            </a:p>
          </p:txBody>
        </p:sp>
        <p:pic>
          <p:nvPicPr>
            <p:cNvPr id="7" name="Google Shape;601;p23" descr="image62.png">
              <a:extLst>
                <a:ext uri="{FF2B5EF4-FFF2-40B4-BE49-F238E27FC236}">
                  <a16:creationId xmlns:a16="http://schemas.microsoft.com/office/drawing/2014/main" id="{F9D41565-EAA8-8049-C9BA-D1643ED56D92}"/>
                </a:ext>
              </a:extLst>
            </p:cNvPr>
            <p:cNvPicPr preferRelativeResize="0"/>
            <p:nvPr/>
          </p:nvPicPr>
          <p:blipFill rotWithShape="1">
            <a:blip r:embed="rId3">
              <a:alphaModFix/>
            </a:blip>
            <a:srcRect/>
            <a:stretch/>
          </p:blipFill>
          <p:spPr>
            <a:xfrm>
              <a:off x="-1" y="0"/>
              <a:ext cx="3858579" cy="2571751"/>
            </a:xfrm>
            <a:prstGeom prst="rect">
              <a:avLst/>
            </a:prstGeom>
            <a:noFill/>
            <a:ln>
              <a:noFill/>
            </a:ln>
          </p:spPr>
        </p:pic>
      </p:grpSp>
      <p:sp>
        <p:nvSpPr>
          <p:cNvPr id="10" name="Google Shape;591;p23">
            <a:extLst>
              <a:ext uri="{FF2B5EF4-FFF2-40B4-BE49-F238E27FC236}">
                <a16:creationId xmlns:a16="http://schemas.microsoft.com/office/drawing/2014/main" id="{091D3D66-A945-4AB4-5346-6259A5322BCC}"/>
              </a:ext>
            </a:extLst>
          </p:cNvPr>
          <p:cNvSpPr txBox="1">
            <a:spLocks noGrp="1"/>
          </p:cNvSpPr>
          <p:nvPr>
            <p:ph type="body" idx="1"/>
          </p:nvPr>
        </p:nvSpPr>
        <p:spPr>
          <a:xfrm>
            <a:off x="609600" y="1742565"/>
            <a:ext cx="7306800" cy="332803"/>
          </a:xfrm>
          <a:prstGeom prst="rect">
            <a:avLst/>
          </a:prstGeom>
          <a:noFill/>
          <a:ln>
            <a:noFill/>
          </a:ln>
        </p:spPr>
        <p:txBody>
          <a:bodyPr spcFirstLastPara="1" vert="horz" wrap="square" lIns="0" tIns="0" rIns="0" bIns="0" rtlCol="0" anchor="ctr" anchorCtr="0">
            <a:noAutofit/>
          </a:bodyPr>
          <a:lstStyle/>
          <a:p>
            <a:pPr marL="0" indent="0">
              <a:buSzPts val="1500"/>
              <a:buNone/>
            </a:pPr>
            <a:r>
              <a:rPr lang="en-US" sz="2800" b="1" dirty="0">
                <a:latin typeface="Calibri" panose="020F0502020204030204" pitchFamily="34" charset="0"/>
                <a:ea typeface="Calibri" panose="020F0502020204030204" pitchFamily="34" charset="0"/>
                <a:cs typeface="Calibri" panose="020F0502020204030204" pitchFamily="34" charset="0"/>
                <a:sym typeface="Archivo"/>
              </a:rPr>
              <a:t>Challenges in Rural Areas</a:t>
            </a:r>
            <a:endParaRPr sz="2800" dirty="0">
              <a:latin typeface="Calibri" panose="020F0502020204030204" pitchFamily="34" charset="0"/>
              <a:ea typeface="Calibri" panose="020F0502020204030204" pitchFamily="34" charset="0"/>
              <a:cs typeface="Calibri" panose="020F0502020204030204" pitchFamily="34" charset="0"/>
            </a:endParaRPr>
          </a:p>
        </p:txBody>
      </p:sp>
      <p:sp>
        <p:nvSpPr>
          <p:cNvPr id="11" name="Google Shape;593;p23">
            <a:extLst>
              <a:ext uri="{FF2B5EF4-FFF2-40B4-BE49-F238E27FC236}">
                <a16:creationId xmlns:a16="http://schemas.microsoft.com/office/drawing/2014/main" id="{5399207F-AB45-F41F-361D-78E2037D5224}"/>
              </a:ext>
            </a:extLst>
          </p:cNvPr>
          <p:cNvSpPr txBox="1"/>
          <p:nvPr/>
        </p:nvSpPr>
        <p:spPr>
          <a:xfrm>
            <a:off x="586596" y="2228291"/>
            <a:ext cx="7306800" cy="1730803"/>
          </a:xfrm>
          <a:prstGeom prst="rect">
            <a:avLst/>
          </a:prstGeom>
          <a:noFill/>
          <a:ln>
            <a:noFill/>
          </a:ln>
        </p:spPr>
        <p:txBody>
          <a:bodyPr spcFirstLastPara="1" wrap="square" lIns="121867" tIns="121867" rIns="121867" bIns="121867" anchor="t" anchorCtr="0">
            <a:normAutofit/>
          </a:bodyPr>
          <a:lstStyle/>
          <a:p>
            <a:pPr marL="457189" indent="-275160">
              <a:lnSpc>
                <a:spcPct val="90000"/>
              </a:lnSpc>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Limited access to mental health resources in rural areas</a:t>
            </a:r>
            <a:endParaRPr sz="1600" dirty="0">
              <a:latin typeface="Calibri" panose="020F0502020204030204" pitchFamily="34" charset="0"/>
              <a:ea typeface="Calibri" panose="020F0502020204030204" pitchFamily="34" charset="0"/>
              <a:cs typeface="Calibri" panose="020F0502020204030204" pitchFamily="34" charset="0"/>
            </a:endParaRPr>
          </a:p>
          <a:p>
            <a:pPr marL="457189" indent="-275160">
              <a:lnSpc>
                <a:spcPct val="90000"/>
              </a:lnSpc>
              <a:spcBef>
                <a:spcPts val="1333"/>
              </a:spcBef>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Stigma around seeking help for mental health issues</a:t>
            </a:r>
            <a:endParaRPr sz="1600" dirty="0">
              <a:latin typeface="Calibri" panose="020F0502020204030204" pitchFamily="34" charset="0"/>
              <a:ea typeface="Calibri" panose="020F0502020204030204" pitchFamily="34" charset="0"/>
              <a:cs typeface="Calibri" panose="020F0502020204030204" pitchFamily="34" charset="0"/>
            </a:endParaRPr>
          </a:p>
          <a:p>
            <a:pPr marL="457189" indent="-275160">
              <a:lnSpc>
                <a:spcPct val="90000"/>
              </a:lnSpc>
              <a:spcBef>
                <a:spcPts val="1333"/>
              </a:spcBef>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Shortage of trained professionals in remote locations</a:t>
            </a:r>
            <a:endParaRPr sz="1600" dirty="0">
              <a:latin typeface="Calibri" panose="020F0502020204030204" pitchFamily="34" charset="0"/>
              <a:ea typeface="Calibri" panose="020F0502020204030204" pitchFamily="34" charset="0"/>
              <a:cs typeface="Calibri" panose="020F0502020204030204" pitchFamily="34" charset="0"/>
            </a:endParaRPr>
          </a:p>
          <a:p>
            <a:pPr marL="457189" indent="-275160">
              <a:lnSpc>
                <a:spcPct val="90000"/>
              </a:lnSpc>
              <a:spcBef>
                <a:spcPts val="1333"/>
              </a:spcBef>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Cost of serving individuals face to face</a:t>
            </a: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12" name="Google Shape;592;p23">
            <a:extLst>
              <a:ext uri="{FF2B5EF4-FFF2-40B4-BE49-F238E27FC236}">
                <a16:creationId xmlns:a16="http://schemas.microsoft.com/office/drawing/2014/main" id="{CAB10086-1B84-7687-815B-ACD135F3F1C0}"/>
              </a:ext>
            </a:extLst>
          </p:cNvPr>
          <p:cNvSpPr txBox="1"/>
          <p:nvPr/>
        </p:nvSpPr>
        <p:spPr>
          <a:xfrm>
            <a:off x="609600" y="4188401"/>
            <a:ext cx="7306800" cy="332803"/>
          </a:xfrm>
          <a:prstGeom prst="rect">
            <a:avLst/>
          </a:prstGeom>
          <a:noFill/>
          <a:ln>
            <a:noFill/>
          </a:ln>
        </p:spPr>
        <p:txBody>
          <a:bodyPr spcFirstLastPara="1" wrap="square" lIns="0" tIns="0" rIns="0" bIns="0" anchor="ctr" anchorCtr="0">
            <a:noAutofit/>
          </a:bodyPr>
          <a:lstStyle/>
          <a:p>
            <a:pPr>
              <a:lnSpc>
                <a:spcPct val="115000"/>
              </a:lnSpc>
              <a:buClr>
                <a:srgbClr val="FFFFFF"/>
              </a:buClr>
              <a:buSzPts val="1500"/>
            </a:pPr>
            <a:r>
              <a:rPr lang="en-US" sz="2800" b="1" dirty="0">
                <a:latin typeface="Calibri" panose="020F0502020204030204" pitchFamily="34" charset="0"/>
                <a:ea typeface="Calibri" panose="020F0502020204030204" pitchFamily="34" charset="0"/>
                <a:cs typeface="Calibri" panose="020F0502020204030204" pitchFamily="34" charset="0"/>
                <a:sym typeface="Archivo"/>
              </a:rPr>
              <a:t>Solutions for Rural Support</a:t>
            </a:r>
            <a:endParaRPr sz="2800" dirty="0">
              <a:latin typeface="Calibri" panose="020F0502020204030204" pitchFamily="34" charset="0"/>
              <a:ea typeface="Calibri" panose="020F0502020204030204" pitchFamily="34" charset="0"/>
              <a:cs typeface="Calibri" panose="020F0502020204030204" pitchFamily="34" charset="0"/>
            </a:endParaRPr>
          </a:p>
        </p:txBody>
      </p:sp>
      <p:sp>
        <p:nvSpPr>
          <p:cNvPr id="13" name="Google Shape;594;p23">
            <a:extLst>
              <a:ext uri="{FF2B5EF4-FFF2-40B4-BE49-F238E27FC236}">
                <a16:creationId xmlns:a16="http://schemas.microsoft.com/office/drawing/2014/main" id="{39C58E76-CEB7-4563-AEF2-1B369D1AB594}"/>
              </a:ext>
            </a:extLst>
          </p:cNvPr>
          <p:cNvSpPr txBox="1"/>
          <p:nvPr/>
        </p:nvSpPr>
        <p:spPr>
          <a:xfrm>
            <a:off x="563592" y="4600125"/>
            <a:ext cx="7352808" cy="1730803"/>
          </a:xfrm>
          <a:prstGeom prst="rect">
            <a:avLst/>
          </a:prstGeom>
          <a:noFill/>
          <a:ln>
            <a:noFill/>
          </a:ln>
        </p:spPr>
        <p:txBody>
          <a:bodyPr spcFirstLastPara="1" wrap="square" lIns="121867" tIns="121867" rIns="121867" bIns="121867" anchor="t" anchorCtr="0">
            <a:normAutofit/>
          </a:bodyPr>
          <a:lstStyle/>
          <a:p>
            <a:pPr marL="457189" indent="-275160">
              <a:lnSpc>
                <a:spcPct val="90000"/>
              </a:lnSpc>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Leveraging technology for virtual support services</a:t>
            </a:r>
            <a:endParaRPr sz="1600" dirty="0">
              <a:latin typeface="Calibri" panose="020F0502020204030204" pitchFamily="34" charset="0"/>
              <a:ea typeface="Calibri" panose="020F0502020204030204" pitchFamily="34" charset="0"/>
              <a:cs typeface="Calibri" panose="020F0502020204030204" pitchFamily="34" charset="0"/>
            </a:endParaRPr>
          </a:p>
          <a:p>
            <a:pPr marL="457189" indent="-275160">
              <a:lnSpc>
                <a:spcPct val="90000"/>
              </a:lnSpc>
              <a:spcBef>
                <a:spcPts val="1333"/>
              </a:spcBef>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Implementing community outreach programs in rural areas</a:t>
            </a:r>
            <a:endParaRPr sz="1600" dirty="0">
              <a:latin typeface="Calibri" panose="020F0502020204030204" pitchFamily="34" charset="0"/>
              <a:ea typeface="Calibri" panose="020F0502020204030204" pitchFamily="34" charset="0"/>
              <a:cs typeface="Calibri" panose="020F0502020204030204" pitchFamily="34" charset="0"/>
            </a:endParaRPr>
          </a:p>
          <a:p>
            <a:pPr marL="457189" indent="-275160">
              <a:lnSpc>
                <a:spcPct val="90000"/>
              </a:lnSpc>
              <a:spcBef>
                <a:spcPts val="1333"/>
              </a:spcBef>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Training local individuals to provide peer support services virtually</a:t>
            </a:r>
            <a:endParaRPr sz="1600" dirty="0">
              <a:latin typeface="Calibri" panose="020F0502020204030204" pitchFamily="34" charset="0"/>
              <a:ea typeface="Calibri" panose="020F0502020204030204" pitchFamily="34" charset="0"/>
              <a:cs typeface="Calibri" panose="020F0502020204030204" pitchFamily="34" charset="0"/>
            </a:endParaRPr>
          </a:p>
          <a:p>
            <a:pPr marL="457189" indent="-275160">
              <a:lnSpc>
                <a:spcPct val="90000"/>
              </a:lnSpc>
              <a:spcBef>
                <a:spcPts val="1333"/>
              </a:spcBef>
              <a:buClr>
                <a:srgbClr val="666666"/>
              </a:buClr>
              <a:buSzPts val="1000"/>
              <a:buFont typeface="Helvetica Neue"/>
              <a:buChar char="●"/>
            </a:pPr>
            <a:r>
              <a:rPr lang="en-US" sz="1600" dirty="0">
                <a:latin typeface="Calibri" panose="020F0502020204030204" pitchFamily="34" charset="0"/>
                <a:ea typeface="Calibri" panose="020F0502020204030204" pitchFamily="34" charset="0"/>
                <a:cs typeface="Calibri" panose="020F0502020204030204" pitchFamily="34" charset="0"/>
                <a:sym typeface="Roboto"/>
              </a:rPr>
              <a:t>Increasing peer support service availability</a:t>
            </a:r>
            <a:endParaRPr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0438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39;p10">
            <a:extLst>
              <a:ext uri="{FF2B5EF4-FFF2-40B4-BE49-F238E27FC236}">
                <a16:creationId xmlns:a16="http://schemas.microsoft.com/office/drawing/2014/main" id="{0A7CAF18-8A70-0885-AE3B-DF483DCE1B4B}"/>
              </a:ext>
            </a:extLst>
          </p:cNvPr>
          <p:cNvSpPr txBox="1">
            <a:spLocks noGrp="1"/>
          </p:cNvSpPr>
          <p:nvPr>
            <p:ph type="title"/>
          </p:nvPr>
        </p:nvSpPr>
        <p:spPr>
          <a:xfrm>
            <a:off x="609600" y="718867"/>
            <a:ext cx="10377488" cy="897147"/>
          </a:xfrm>
          <a:prstGeom prst="rect">
            <a:avLst/>
          </a:prstGeom>
          <a:noFill/>
          <a:ln>
            <a:noFill/>
          </a:ln>
        </p:spPr>
        <p:txBody>
          <a:bodyPr spcFirstLastPara="1" vert="horz" wrap="square" lIns="121867" tIns="121867" rIns="121867" bIns="121867" rtlCol="0" anchor="t" anchorCtr="0">
            <a:noAutofit/>
          </a:bodyPr>
          <a:lstStyle/>
          <a:p>
            <a:pPr algn="ctr">
              <a:buClr>
                <a:schemeClr val="accent5"/>
              </a:buClr>
              <a:buSzPts val="1700"/>
            </a:pPr>
            <a:r>
              <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rPr>
              <a:t>Cultural Responsiveness in Online Platforms</a:t>
            </a:r>
            <a:endParaRPr sz="4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oogle Shape;440;p10">
            <a:extLst>
              <a:ext uri="{FF2B5EF4-FFF2-40B4-BE49-F238E27FC236}">
                <a16:creationId xmlns:a16="http://schemas.microsoft.com/office/drawing/2014/main" id="{9537A457-1417-F2A7-E3E1-2F60C633B9FC}"/>
              </a:ext>
            </a:extLst>
          </p:cNvPr>
          <p:cNvSpPr txBox="1">
            <a:spLocks/>
          </p:cNvSpPr>
          <p:nvPr/>
        </p:nvSpPr>
        <p:spPr>
          <a:xfrm>
            <a:off x="615950" y="3020291"/>
            <a:ext cx="5117741" cy="3376325"/>
          </a:xfrm>
          <a:prstGeom prst="rect">
            <a:avLst/>
          </a:prstGeom>
          <a:noFill/>
          <a:ln>
            <a:noFill/>
          </a:ln>
        </p:spPr>
        <p:txBody>
          <a:bodyPr spcFirstLastPara="1" vert="horz" wrap="square" lIns="121867" tIns="121867" rIns="121867" bIns="121867" rtlCol="0" anchor="t" anchorCtr="0">
            <a:normAutofit/>
          </a:bodyPr>
          <a:lstStyle>
            <a:lvl1pPr marL="609585" lvl="0" indent="-423323" algn="l" defTabSz="914400" rtl="0" eaLnBrk="1" latinLnBrk="0" hangingPunct="1">
              <a:lnSpc>
                <a:spcPct val="100000"/>
              </a:lnSpc>
              <a:spcBef>
                <a:spcPts val="0"/>
              </a:spcBef>
              <a:spcAft>
                <a:spcPts val="0"/>
              </a:spcAft>
              <a:buClr>
                <a:srgbClr val="CAA2CA"/>
              </a:buClr>
              <a:buSzPts val="1400"/>
              <a:buFont typeface="Arial" panose="020B0604020202020204" pitchFamily="34" charset="0"/>
              <a:buChar char="•"/>
              <a:defRPr sz="1867" kern="1200">
                <a:solidFill>
                  <a:schemeClr val="tx1"/>
                </a:solidFill>
                <a:latin typeface="+mn-lt"/>
                <a:ea typeface="+mn-ea"/>
                <a:cs typeface="+mn-cs"/>
              </a:defRPr>
            </a:lvl1pPr>
            <a:lvl2pPr marL="1219170" lvl="1" indent="-423323" algn="l" defTabSz="914400" rtl="0" eaLnBrk="1" latinLnBrk="0" hangingPunct="1">
              <a:lnSpc>
                <a:spcPct val="100000"/>
              </a:lnSpc>
              <a:spcBef>
                <a:spcPts val="0"/>
              </a:spcBef>
              <a:spcAft>
                <a:spcPts val="0"/>
              </a:spcAft>
              <a:buClr>
                <a:srgbClr val="CAA2CA"/>
              </a:buClr>
              <a:buSzPts val="1400"/>
              <a:buFont typeface="Arial" panose="020B0604020202020204" pitchFamily="34" charset="0"/>
              <a:buChar char="•"/>
              <a:defRPr sz="1867" kern="1200">
                <a:solidFill>
                  <a:schemeClr val="tx1"/>
                </a:solidFill>
                <a:latin typeface="+mn-lt"/>
                <a:ea typeface="+mn-ea"/>
                <a:cs typeface="+mn-cs"/>
              </a:defRPr>
            </a:lvl2pPr>
            <a:lvl3pPr marL="1828754" lvl="2" indent="-423323" algn="l" defTabSz="914400" rtl="0" eaLnBrk="1" latinLnBrk="0" hangingPunct="1">
              <a:lnSpc>
                <a:spcPct val="100000"/>
              </a:lnSpc>
              <a:spcBef>
                <a:spcPts val="0"/>
              </a:spcBef>
              <a:spcAft>
                <a:spcPts val="0"/>
              </a:spcAft>
              <a:buClr>
                <a:srgbClr val="CAA2CA"/>
              </a:buClr>
              <a:buSzPts val="1400"/>
              <a:buFont typeface="Arial" panose="020B0604020202020204" pitchFamily="34" charset="0"/>
              <a:buChar char="•"/>
              <a:defRPr sz="1867" kern="1200">
                <a:solidFill>
                  <a:schemeClr val="tx1"/>
                </a:solidFill>
                <a:latin typeface="+mn-lt"/>
                <a:ea typeface="+mn-ea"/>
                <a:cs typeface="+mn-cs"/>
              </a:defRPr>
            </a:lvl3pPr>
            <a:lvl4pPr marL="2438339" lvl="3" indent="-423323" algn="l" defTabSz="914400" rtl="0" eaLnBrk="1" latinLnBrk="0" hangingPunct="1">
              <a:lnSpc>
                <a:spcPct val="100000"/>
              </a:lnSpc>
              <a:spcBef>
                <a:spcPts val="0"/>
              </a:spcBef>
              <a:spcAft>
                <a:spcPts val="0"/>
              </a:spcAft>
              <a:buClr>
                <a:srgbClr val="CAA2CA"/>
              </a:buClr>
              <a:buSzPts val="1400"/>
              <a:buFont typeface="Arial" panose="020B0604020202020204" pitchFamily="34" charset="0"/>
              <a:buChar char="•"/>
              <a:defRPr sz="1867" kern="1200">
                <a:solidFill>
                  <a:schemeClr val="tx1"/>
                </a:solidFill>
                <a:latin typeface="+mn-lt"/>
                <a:ea typeface="+mn-ea"/>
                <a:cs typeface="+mn-cs"/>
              </a:defRPr>
            </a:lvl4pPr>
            <a:lvl5pPr marL="3047924" lvl="4" indent="-423323" algn="l" defTabSz="914400" rtl="0" eaLnBrk="1" latinLnBrk="0" hangingPunct="1">
              <a:lnSpc>
                <a:spcPct val="100000"/>
              </a:lnSpc>
              <a:spcBef>
                <a:spcPts val="0"/>
              </a:spcBef>
              <a:spcAft>
                <a:spcPts val="0"/>
              </a:spcAft>
              <a:buClr>
                <a:srgbClr val="CAA2CA"/>
              </a:buClr>
              <a:buSzPts val="1400"/>
              <a:buFont typeface="Arial" panose="020B0604020202020204" pitchFamily="34" charset="0"/>
              <a:buChar char="•"/>
              <a:defRPr sz="1867" kern="1200">
                <a:solidFill>
                  <a:schemeClr val="tx1"/>
                </a:solidFill>
                <a:latin typeface="+mn-lt"/>
                <a:ea typeface="+mn-ea"/>
                <a:cs typeface="+mn-cs"/>
              </a:defRPr>
            </a:lvl5pPr>
            <a:lvl6pPr marL="3657509" lvl="5"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6pPr>
            <a:lvl7pPr marL="4267093" lvl="6"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7pPr>
            <a:lvl8pPr marL="4876678" lvl="7"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8pPr>
            <a:lvl9pPr marL="5486263" lvl="8"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9pPr>
          </a:lstStyle>
          <a:p>
            <a:pPr marL="488945" indent="-285750">
              <a:buSzPts val="1200"/>
            </a:pPr>
            <a:r>
              <a:rPr lang="en-US" sz="2000" dirty="0">
                <a:latin typeface="Calibri" panose="020F0502020204030204" pitchFamily="34" charset="0"/>
                <a:ea typeface="Calibri" panose="020F0502020204030204" pitchFamily="34" charset="0"/>
                <a:cs typeface="Calibri" panose="020F0502020204030204" pitchFamily="34" charset="0"/>
              </a:rPr>
              <a:t>Online platforms accommodate diverse cultural backgrounds and identities, fostering understanding and acceptance.</a:t>
            </a:r>
          </a:p>
          <a:p>
            <a:pPr marL="488945" indent="-285750">
              <a:spcBef>
                <a:spcPts val="1333"/>
              </a:spcBef>
              <a:buSzPts val="1200"/>
            </a:pPr>
            <a:r>
              <a:rPr lang="en-US" sz="2000" dirty="0">
                <a:latin typeface="Calibri" panose="020F0502020204030204" pitchFamily="34" charset="0"/>
                <a:ea typeface="Calibri" panose="020F0502020204030204" pitchFamily="34" charset="0"/>
                <a:cs typeface="Calibri" panose="020F0502020204030204" pitchFamily="34" charset="0"/>
              </a:rPr>
              <a:t>Participants can express themselves in their own language, connecting with similar cultural experiences.</a:t>
            </a:r>
          </a:p>
          <a:p>
            <a:pPr marL="488945" indent="-285750">
              <a:spcBef>
                <a:spcPts val="1333"/>
              </a:spcBef>
              <a:buSzPts val="1200"/>
            </a:pPr>
            <a:r>
              <a:rPr lang="en-US" sz="2000" dirty="0">
                <a:latin typeface="Calibri" panose="020F0502020204030204" pitchFamily="34" charset="0"/>
                <a:ea typeface="Calibri" panose="020F0502020204030204" pitchFamily="34" charset="0"/>
                <a:cs typeface="Calibri" panose="020F0502020204030204" pitchFamily="34" charset="0"/>
              </a:rPr>
              <a:t>Creating spaces where individuals feel understood and accepted.</a:t>
            </a:r>
          </a:p>
        </p:txBody>
      </p:sp>
      <p:sp>
        <p:nvSpPr>
          <p:cNvPr id="13" name="Google Shape;441;p10">
            <a:extLst>
              <a:ext uri="{FF2B5EF4-FFF2-40B4-BE49-F238E27FC236}">
                <a16:creationId xmlns:a16="http://schemas.microsoft.com/office/drawing/2014/main" id="{EDABFB13-D690-109E-599C-BEF48E6B2A5B}"/>
              </a:ext>
            </a:extLst>
          </p:cNvPr>
          <p:cNvSpPr txBox="1"/>
          <p:nvPr/>
        </p:nvSpPr>
        <p:spPr>
          <a:xfrm>
            <a:off x="976745" y="1939635"/>
            <a:ext cx="5887422" cy="1018309"/>
          </a:xfrm>
          <a:prstGeom prst="rect">
            <a:avLst/>
          </a:prstGeom>
          <a:noFill/>
          <a:ln>
            <a:noFill/>
          </a:ln>
        </p:spPr>
        <p:txBody>
          <a:bodyPr spcFirstLastPara="1" wrap="square" lIns="0" tIns="0" rIns="0" bIns="0" anchor="b" anchorCtr="0">
            <a:normAutofit/>
          </a:bodyPr>
          <a:lstStyle/>
          <a:p>
            <a:pPr>
              <a:lnSpc>
                <a:spcPct val="115000"/>
              </a:lnSpc>
              <a:buClr>
                <a:schemeClr val="accent5"/>
              </a:buClr>
              <a:buSzPts val="1400"/>
            </a:pPr>
            <a:r>
              <a:rPr lang="en-US" sz="2800" b="1" dirty="0">
                <a:latin typeface="Calibri" panose="020F0502020204030204" pitchFamily="34" charset="0"/>
                <a:ea typeface="Calibri" panose="020F0502020204030204" pitchFamily="34" charset="0"/>
                <a:cs typeface="Calibri" panose="020F0502020204030204" pitchFamily="34" charset="0"/>
                <a:sym typeface="Roboto"/>
              </a:rPr>
              <a:t>Importance of </a:t>
            </a:r>
          </a:p>
          <a:p>
            <a:pPr>
              <a:lnSpc>
                <a:spcPct val="115000"/>
              </a:lnSpc>
              <a:buClr>
                <a:schemeClr val="accent5"/>
              </a:buClr>
              <a:buSzPts val="1400"/>
            </a:pPr>
            <a:r>
              <a:rPr lang="en-US" sz="2800" b="1" dirty="0">
                <a:latin typeface="Calibri" panose="020F0502020204030204" pitchFamily="34" charset="0"/>
                <a:ea typeface="Calibri" panose="020F0502020204030204" pitchFamily="34" charset="0"/>
                <a:cs typeface="Calibri" panose="020F0502020204030204" pitchFamily="34" charset="0"/>
                <a:sym typeface="Roboto"/>
              </a:rPr>
              <a:t>Cultural Responsiveness</a:t>
            </a:r>
            <a:endParaRP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14" name="Google Shape;443;p10">
            <a:extLst>
              <a:ext uri="{FF2B5EF4-FFF2-40B4-BE49-F238E27FC236}">
                <a16:creationId xmlns:a16="http://schemas.microsoft.com/office/drawing/2014/main" id="{0CBDB28A-C83A-EE72-A3B4-4931C7C93D5E}"/>
              </a:ext>
            </a:extLst>
          </p:cNvPr>
          <p:cNvSpPr txBox="1"/>
          <p:nvPr/>
        </p:nvSpPr>
        <p:spPr>
          <a:xfrm>
            <a:off x="5514109" y="1995055"/>
            <a:ext cx="5181601" cy="616526"/>
          </a:xfrm>
          <a:prstGeom prst="rect">
            <a:avLst/>
          </a:prstGeom>
          <a:noFill/>
          <a:ln>
            <a:noFill/>
          </a:ln>
        </p:spPr>
        <p:txBody>
          <a:bodyPr spcFirstLastPara="1" wrap="square" lIns="0" tIns="0" rIns="0" bIns="0" anchor="b" anchorCtr="0">
            <a:normAutofit/>
          </a:bodyPr>
          <a:lstStyle/>
          <a:p>
            <a:pPr>
              <a:lnSpc>
                <a:spcPct val="115000"/>
              </a:lnSpc>
              <a:buClr>
                <a:schemeClr val="accent5"/>
              </a:buClr>
              <a:buSzPts val="1400"/>
            </a:pPr>
            <a:r>
              <a:rPr lang="en-US" sz="2800" b="1" dirty="0">
                <a:latin typeface="Calibri" panose="020F0502020204030204" pitchFamily="34" charset="0"/>
                <a:ea typeface="Calibri" panose="020F0502020204030204" pitchFamily="34" charset="0"/>
                <a:cs typeface="Calibri" panose="020F0502020204030204" pitchFamily="34" charset="0"/>
                <a:sym typeface="Roboto"/>
              </a:rPr>
              <a:t>          Strategies for Inclusivity</a:t>
            </a:r>
            <a:endParaRP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15" name="Google Shape;442;p10">
            <a:extLst>
              <a:ext uri="{FF2B5EF4-FFF2-40B4-BE49-F238E27FC236}">
                <a16:creationId xmlns:a16="http://schemas.microsoft.com/office/drawing/2014/main" id="{E334A4B2-DCEE-00B9-9778-DEC4255EB75A}"/>
              </a:ext>
            </a:extLst>
          </p:cNvPr>
          <p:cNvSpPr txBox="1">
            <a:spLocks/>
          </p:cNvSpPr>
          <p:nvPr/>
        </p:nvSpPr>
        <p:spPr>
          <a:xfrm>
            <a:off x="5902036" y="3020277"/>
            <a:ext cx="5677997" cy="3376326"/>
          </a:xfrm>
          <a:prstGeom prst="rect">
            <a:avLst/>
          </a:prstGeom>
          <a:noFill/>
          <a:ln>
            <a:noFill/>
          </a:ln>
        </p:spPr>
        <p:txBody>
          <a:bodyPr spcFirstLastPara="1" vert="horz" wrap="square" lIns="121867" tIns="121867" rIns="121867" bIns="121867" rtlCol="0" anchor="t" anchorCtr="0">
            <a:noAutofit/>
          </a:bodyPr>
          <a:lstStyle>
            <a:lvl1pPr marL="609585" lvl="0"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1pPr>
            <a:lvl2pPr marL="1219170" lvl="1" indent="-440256" algn="l" defTabSz="914400" rtl="0" eaLnBrk="1" latinLnBrk="0" hangingPunct="1">
              <a:lnSpc>
                <a:spcPct val="100000"/>
              </a:lnSpc>
              <a:spcBef>
                <a:spcPts val="0"/>
              </a:spcBef>
              <a:spcAft>
                <a:spcPts val="0"/>
              </a:spcAft>
              <a:buSzPts val="1600"/>
              <a:buFont typeface="Arial" panose="020B0604020202020204" pitchFamily="34" charset="0"/>
              <a:buChar char="•"/>
              <a:defRPr sz="1600" kern="1200">
                <a:solidFill>
                  <a:schemeClr val="tx1"/>
                </a:solidFill>
                <a:latin typeface="+mn-lt"/>
                <a:ea typeface="+mn-ea"/>
                <a:cs typeface="+mn-cs"/>
              </a:defRPr>
            </a:lvl2pPr>
            <a:lvl3pPr marL="1828754" lvl="2" indent="-440256" algn="l" defTabSz="914400" rtl="0" eaLnBrk="1" latinLnBrk="0" hangingPunct="1">
              <a:lnSpc>
                <a:spcPct val="100000"/>
              </a:lnSpc>
              <a:spcBef>
                <a:spcPts val="0"/>
              </a:spcBef>
              <a:spcAft>
                <a:spcPts val="0"/>
              </a:spcAft>
              <a:buSzPts val="1600"/>
              <a:buFont typeface="Arial" panose="020B0604020202020204" pitchFamily="34" charset="0"/>
              <a:buChar char="•"/>
              <a:defRPr sz="1400" kern="1200">
                <a:solidFill>
                  <a:schemeClr val="tx1"/>
                </a:solidFill>
                <a:latin typeface="+mn-lt"/>
                <a:ea typeface="+mn-ea"/>
                <a:cs typeface="+mn-cs"/>
              </a:defRPr>
            </a:lvl3pPr>
            <a:lvl4pPr marL="2438339" lvl="3" indent="-440256" algn="l" defTabSz="914400" rtl="0" eaLnBrk="1" latinLnBrk="0" hangingPunct="1">
              <a:lnSpc>
                <a:spcPct val="100000"/>
              </a:lnSpc>
              <a:spcBef>
                <a:spcPts val="0"/>
              </a:spcBef>
              <a:spcAft>
                <a:spcPts val="0"/>
              </a:spcAft>
              <a:buSzPts val="1600"/>
              <a:buFont typeface="Arial" panose="020B0604020202020204" pitchFamily="34" charset="0"/>
              <a:buChar char="•"/>
              <a:defRPr sz="1200" kern="1200">
                <a:solidFill>
                  <a:schemeClr val="tx1"/>
                </a:solidFill>
                <a:latin typeface="+mn-lt"/>
                <a:ea typeface="+mn-ea"/>
                <a:cs typeface="+mn-cs"/>
              </a:defRPr>
            </a:lvl4pPr>
            <a:lvl5pPr marL="3047924" lvl="4" indent="-440256" algn="l" defTabSz="914400" rtl="0" eaLnBrk="1" latinLnBrk="0" hangingPunct="1">
              <a:lnSpc>
                <a:spcPct val="100000"/>
              </a:lnSpc>
              <a:spcBef>
                <a:spcPts val="0"/>
              </a:spcBef>
              <a:spcAft>
                <a:spcPts val="0"/>
              </a:spcAft>
              <a:buSzPts val="1600"/>
              <a:buFont typeface="Arial" panose="020B0604020202020204" pitchFamily="34" charset="0"/>
              <a:buChar char="•"/>
              <a:defRPr sz="1200" kern="1200">
                <a:solidFill>
                  <a:schemeClr val="tx1"/>
                </a:solidFill>
                <a:latin typeface="+mn-lt"/>
                <a:ea typeface="+mn-ea"/>
                <a:cs typeface="+mn-cs"/>
              </a:defRPr>
            </a:lvl5pPr>
            <a:lvl6pPr marL="3657509" lvl="5"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6pPr>
            <a:lvl7pPr marL="4267093" lvl="6"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7pPr>
            <a:lvl8pPr marL="4876678" lvl="7"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8pPr>
            <a:lvl9pPr marL="5486263" lvl="8" indent="-440256" algn="l" defTabSz="914400" rtl="0" eaLnBrk="1" latinLnBrk="0" hangingPunct="1">
              <a:lnSpc>
                <a:spcPct val="100000"/>
              </a:lnSpc>
              <a:spcBef>
                <a:spcPts val="0"/>
              </a:spcBef>
              <a:spcAft>
                <a:spcPts val="0"/>
              </a:spcAft>
              <a:buSzPts val="1600"/>
              <a:buFont typeface="Arial" panose="020B0604020202020204" pitchFamily="34" charset="0"/>
              <a:buChar char="■"/>
              <a:defRPr sz="1800" kern="1200">
                <a:solidFill>
                  <a:schemeClr val="tx1"/>
                </a:solidFill>
                <a:latin typeface="+mn-lt"/>
                <a:ea typeface="+mn-ea"/>
                <a:cs typeface="+mn-cs"/>
              </a:defRPr>
            </a:lvl9pPr>
          </a:lstStyle>
          <a:p>
            <a:pPr marL="488945" indent="-285750">
              <a:lnSpc>
                <a:spcPct val="115000"/>
              </a:lnSpc>
              <a:buClr>
                <a:srgbClr val="666666"/>
              </a:buClr>
              <a:buSzPts val="1200"/>
            </a:pPr>
            <a:r>
              <a:rPr lang="en-US" sz="2000" dirty="0">
                <a:latin typeface="Calibri" panose="020F0502020204030204" pitchFamily="34" charset="0"/>
                <a:ea typeface="Calibri" panose="020F0502020204030204" pitchFamily="34" charset="0"/>
                <a:cs typeface="Calibri" panose="020F0502020204030204" pitchFamily="34" charset="0"/>
                <a:sym typeface="Roboto"/>
              </a:rPr>
              <a:t>Encourage open dialogue about cultural differences to promote understanding and respect.</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488945" indent="-285750">
              <a:lnSpc>
                <a:spcPct val="115000"/>
              </a:lnSpc>
              <a:buClr>
                <a:srgbClr val="666666"/>
              </a:buClr>
              <a:buSzPts val="1200"/>
            </a:pPr>
            <a:r>
              <a:rPr lang="en-US" sz="2000" dirty="0">
                <a:latin typeface="Calibri" panose="020F0502020204030204" pitchFamily="34" charset="0"/>
                <a:ea typeface="Calibri" panose="020F0502020204030204" pitchFamily="34" charset="0"/>
                <a:cs typeface="Calibri" panose="020F0502020204030204" pitchFamily="34" charset="0"/>
                <a:sym typeface="Roboto"/>
              </a:rPr>
              <a:t>Variety of technology options for sessions that reflect the seekers cultural preferences for communication. </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488945" indent="-285750">
              <a:lnSpc>
                <a:spcPct val="115000"/>
              </a:lnSpc>
              <a:buClr>
                <a:srgbClr val="666666"/>
              </a:buClr>
              <a:buSzPts val="1200"/>
            </a:pPr>
            <a:r>
              <a:rPr lang="en-US" sz="2000" dirty="0">
                <a:latin typeface="Calibri" panose="020F0502020204030204" pitchFamily="34" charset="0"/>
                <a:ea typeface="Calibri" panose="020F0502020204030204" pitchFamily="34" charset="0"/>
                <a:cs typeface="Calibri" panose="020F0502020204030204" pitchFamily="34" charset="0"/>
                <a:sym typeface="Roboto"/>
              </a:rPr>
              <a:t>Train staff on cultural competence and sensitivity to ensure a welcoming and inclusive environment.</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828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D1BDCCC-E676-2A7E-BE11-2B8C23DB2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7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A00CDB-4D4F-9CD5-F4E1-A5D31706DD25}"/>
              </a:ext>
            </a:extLst>
          </p:cNvPr>
          <p:cNvSpPr>
            <a:spLocks noGrp="1"/>
          </p:cNvSpPr>
          <p:nvPr>
            <p:ph type="title"/>
          </p:nvPr>
        </p:nvSpPr>
        <p:spPr>
          <a:xfrm>
            <a:off x="521208" y="978408"/>
            <a:ext cx="11155680" cy="1115568"/>
          </a:xfrm>
        </p:spPr>
        <p:txBody>
          <a:bodyPr>
            <a:normAutofit/>
          </a:bodyPr>
          <a:lstStyle/>
          <a:p>
            <a:r>
              <a:rPr lang="en-CA" dirty="0"/>
              <a:t>                                         by Flourish Labs</a:t>
            </a:r>
          </a:p>
        </p:txBody>
      </p:sp>
      <p:sp>
        <p:nvSpPr>
          <p:cNvPr id="12" name="Freeform: Shape 11">
            <a:extLst>
              <a:ext uri="{FF2B5EF4-FFF2-40B4-BE49-F238E27FC236}">
                <a16:creationId xmlns:a16="http://schemas.microsoft.com/office/drawing/2014/main" id="{781C97B1-8A09-6383-8C65-A3B7357781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69" y="508090"/>
            <a:ext cx="11153214" cy="149279"/>
          </a:xfrm>
          <a:custGeom>
            <a:avLst/>
            <a:gdLst>
              <a:gd name="connsiteX0" fmla="*/ 0 w 8085002"/>
              <a:gd name="connsiteY0" fmla="*/ 0 h 149279"/>
              <a:gd name="connsiteX1" fmla="*/ 8085002 w 8085002"/>
              <a:gd name="connsiteY1" fmla="*/ 0 h 149279"/>
              <a:gd name="connsiteX2" fmla="*/ 8085002 w 8085002"/>
              <a:gd name="connsiteY2" fmla="*/ 149279 h 149279"/>
              <a:gd name="connsiteX3" fmla="*/ 0 w 8085002"/>
              <a:gd name="connsiteY3" fmla="*/ 149279 h 149279"/>
            </a:gdLst>
            <a:ahLst/>
            <a:cxnLst>
              <a:cxn ang="0">
                <a:pos x="connsiteX0" y="connsiteY0"/>
              </a:cxn>
              <a:cxn ang="0">
                <a:pos x="connsiteX1" y="connsiteY1"/>
              </a:cxn>
              <a:cxn ang="0">
                <a:pos x="connsiteX2" y="connsiteY2"/>
              </a:cxn>
              <a:cxn ang="0">
                <a:pos x="connsiteX3" y="connsiteY3"/>
              </a:cxn>
            </a:cxnLst>
            <a:rect l="l" t="t" r="r" b="b"/>
            <a:pathLst>
              <a:path w="8085002" h="149279">
                <a:moveTo>
                  <a:pt x="0" y="0"/>
                </a:moveTo>
                <a:lnTo>
                  <a:pt x="8085002" y="0"/>
                </a:lnTo>
                <a:lnTo>
                  <a:pt x="8085002" y="149279"/>
                </a:lnTo>
                <a:lnTo>
                  <a:pt x="0" y="14927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oogle Shape;382;p6" descr="Google Shape;428;p74">
            <a:extLst>
              <a:ext uri="{FF2B5EF4-FFF2-40B4-BE49-F238E27FC236}">
                <a16:creationId xmlns:a16="http://schemas.microsoft.com/office/drawing/2014/main" id="{BA855E8D-6D09-60EA-9111-3971B507C86B}"/>
              </a:ext>
            </a:extLst>
          </p:cNvPr>
          <p:cNvPicPr preferRelativeResize="0"/>
          <p:nvPr/>
        </p:nvPicPr>
        <p:blipFill rotWithShape="1">
          <a:blip r:embed="rId3"/>
          <a:stretch/>
        </p:blipFill>
        <p:spPr>
          <a:xfrm>
            <a:off x="656414" y="3117102"/>
            <a:ext cx="4857696" cy="1646923"/>
          </a:xfrm>
          <a:prstGeom prst="rect">
            <a:avLst/>
          </a:prstGeom>
          <a:noFill/>
        </p:spPr>
      </p:pic>
      <p:sp>
        <p:nvSpPr>
          <p:cNvPr id="4" name="Google Shape;375;p6">
            <a:extLst>
              <a:ext uri="{FF2B5EF4-FFF2-40B4-BE49-F238E27FC236}">
                <a16:creationId xmlns:a16="http://schemas.microsoft.com/office/drawing/2014/main" id="{6B66A914-C0CD-398F-99CF-F337745C488B}"/>
              </a:ext>
            </a:extLst>
          </p:cNvPr>
          <p:cNvSpPr txBox="1">
            <a:spLocks noGrp="1"/>
          </p:cNvSpPr>
          <p:nvPr>
            <p:ph idx="1"/>
          </p:nvPr>
        </p:nvSpPr>
        <p:spPr>
          <a:xfrm>
            <a:off x="6477000" y="1905000"/>
            <a:ext cx="5199888" cy="4450080"/>
          </a:xfrm>
          <a:prstGeom prst="rect">
            <a:avLst/>
          </a:prstGeom>
        </p:spPr>
        <p:txBody>
          <a:bodyPr spcFirstLastPara="1" vert="horz" lIns="0" tIns="0" rIns="0" bIns="0" rtlCol="0" anchorCtr="0">
            <a:noAutofit/>
          </a:bodyPr>
          <a:lstStyle/>
          <a:p>
            <a:pPr marL="0" indent="0">
              <a:buClr>
                <a:srgbClr val="666666"/>
              </a:buClr>
              <a:buSzPts val="1100"/>
              <a:buNone/>
            </a:pPr>
            <a:r>
              <a:rPr lang="en-US" sz="2200" dirty="0">
                <a:latin typeface="Calibri" panose="020F0502020204030204" pitchFamily="34" charset="0"/>
                <a:ea typeface="Calibri" panose="020F0502020204030204" pitchFamily="34" charset="0"/>
                <a:cs typeface="Calibri" panose="020F0502020204030204" pitchFamily="34" charset="0"/>
                <a:sym typeface="Archivo"/>
              </a:rPr>
              <a:t>Pioneering the use of technology to empower with empathetic, tech-savvy peer support, and boldly tackle mental health challenges head-on</a:t>
            </a:r>
          </a:p>
          <a:p>
            <a:pPr marL="0" indent="0">
              <a:buClr>
                <a:srgbClr val="666666"/>
              </a:buClr>
              <a:buSzPts val="1100"/>
              <a:buNone/>
            </a:pPr>
            <a:endParaRPr lang="en-US" sz="2200" dirty="0">
              <a:latin typeface="Calibri" panose="020F0502020204030204" pitchFamily="34" charset="0"/>
              <a:ea typeface="Calibri" panose="020F0502020204030204" pitchFamily="34" charset="0"/>
              <a:cs typeface="Calibri" panose="020F0502020204030204" pitchFamily="34" charset="0"/>
              <a:sym typeface="Archivo"/>
            </a:endParaRPr>
          </a:p>
          <a:p>
            <a:pPr marL="0" indent="0">
              <a:buClr>
                <a:srgbClr val="666666"/>
              </a:buClr>
              <a:buSzPts val="1100"/>
              <a:buNone/>
            </a:pPr>
            <a:r>
              <a:rPr lang="en-US" sz="2200" dirty="0">
                <a:latin typeface="Calibri" panose="020F0502020204030204" pitchFamily="34" charset="0"/>
                <a:ea typeface="Calibri" panose="020F0502020204030204" pitchFamily="34" charset="0"/>
                <a:cs typeface="Calibri" panose="020F0502020204030204" pitchFamily="34" charset="0"/>
                <a:sym typeface="Archivo"/>
              </a:rPr>
              <a:t>Employing young adults with diverse backgrounds</a:t>
            </a:r>
          </a:p>
          <a:p>
            <a:pPr marL="0" indent="0">
              <a:buClr>
                <a:srgbClr val="666666"/>
              </a:buClr>
              <a:buSzPts val="1100"/>
              <a:buNone/>
            </a:pPr>
            <a:endParaRPr lang="en-US" sz="2200" dirty="0">
              <a:latin typeface="Calibri" panose="020F0502020204030204" pitchFamily="34" charset="0"/>
              <a:ea typeface="Calibri" panose="020F0502020204030204" pitchFamily="34" charset="0"/>
              <a:cs typeface="Calibri" panose="020F0502020204030204" pitchFamily="34" charset="0"/>
              <a:sym typeface="Archivo"/>
            </a:endParaRPr>
          </a:p>
          <a:p>
            <a:pPr marL="0" indent="0">
              <a:buClr>
                <a:srgbClr val="666666"/>
              </a:buClr>
              <a:buSzPts val="1100"/>
              <a:buNone/>
            </a:pPr>
            <a:r>
              <a:rPr lang="en-US" sz="2200" dirty="0">
                <a:latin typeface="Calibri" panose="020F0502020204030204" pitchFamily="34" charset="0"/>
                <a:ea typeface="Calibri" panose="020F0502020204030204" pitchFamily="34" charset="0"/>
                <a:cs typeface="Calibri" panose="020F0502020204030204" pitchFamily="34" charset="0"/>
                <a:sym typeface="Archivo"/>
              </a:rPr>
              <a:t>Building a future of flourishing minds for all: where everyone can be their best self and achieve their potential</a:t>
            </a:r>
            <a:endParaRPr lang="en-US" sz="2200" dirty="0">
              <a:latin typeface="Calibri" panose="020F0502020204030204" pitchFamily="34" charset="0"/>
              <a:ea typeface="Calibri" panose="020F0502020204030204" pitchFamily="34" charset="0"/>
              <a:cs typeface="Calibri" panose="020F0502020204030204" pitchFamily="34" charset="0"/>
            </a:endParaRPr>
          </a:p>
        </p:txBody>
      </p:sp>
      <p:sp>
        <p:nvSpPr>
          <p:cNvPr id="3" name="Footer Placeholder 2">
            <a:extLst>
              <a:ext uri="{FF2B5EF4-FFF2-40B4-BE49-F238E27FC236}">
                <a16:creationId xmlns:a16="http://schemas.microsoft.com/office/drawing/2014/main" id="{D4AD99F7-91AF-6A35-765B-0C02C576E1C9}"/>
              </a:ext>
            </a:extLst>
          </p:cNvPr>
          <p:cNvSpPr>
            <a:spLocks noGrp="1"/>
          </p:cNvSpPr>
          <p:nvPr>
            <p:ph type="ftr" sz="quarter" idx="11"/>
          </p:nvPr>
        </p:nvSpPr>
        <p:spPr/>
        <p:txBody>
          <a:bodyPr/>
          <a:lstStyle/>
          <a:p>
            <a:r>
              <a:rPr lang="en-US"/>
              <a:t>RPLYT © 2025</a:t>
            </a:r>
          </a:p>
        </p:txBody>
      </p:sp>
    </p:spTree>
    <p:extLst>
      <p:ext uri="{BB962C8B-B14F-4D97-AF65-F5344CB8AC3E}">
        <p14:creationId xmlns:p14="http://schemas.microsoft.com/office/powerpoint/2010/main" val="63320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grpSp>
        <p:nvGrpSpPr>
          <p:cNvPr id="387" name="Google Shape;387;p7"/>
          <p:cNvGrpSpPr/>
          <p:nvPr/>
        </p:nvGrpSpPr>
        <p:grpSpPr>
          <a:xfrm>
            <a:off x="9022365" y="1955628"/>
            <a:ext cx="1473804" cy="1574208"/>
            <a:chOff x="-1" y="-2"/>
            <a:chExt cx="1105352" cy="1180654"/>
          </a:xfrm>
        </p:grpSpPr>
        <p:sp>
          <p:nvSpPr>
            <p:cNvPr id="388" name="Google Shape;388;p7"/>
            <p:cNvSpPr/>
            <p:nvPr/>
          </p:nvSpPr>
          <p:spPr>
            <a:xfrm>
              <a:off x="135748" y="-2"/>
              <a:ext cx="969603" cy="969603"/>
            </a:xfrm>
            <a:prstGeom prst="ellipse">
              <a:avLst/>
            </a:prstGeom>
            <a:solidFill>
              <a:srgbClr val="AAE0C5"/>
            </a:solidFill>
            <a:ln>
              <a:noFill/>
            </a:ln>
          </p:spPr>
          <p:txBody>
            <a:bodyPr spcFirstLastPara="1" wrap="square" lIns="0" tIns="0" rIns="0" bIns="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389" name="Google Shape;389;p7"/>
            <p:cNvSpPr/>
            <p:nvPr/>
          </p:nvSpPr>
          <p:spPr>
            <a:xfrm>
              <a:off x="-1" y="167551"/>
              <a:ext cx="1012203" cy="1013101"/>
            </a:xfrm>
            <a:prstGeom prst="ellipse">
              <a:avLst/>
            </a:prstGeom>
            <a:solidFill>
              <a:srgbClr val="FF9C6E">
                <a:alpha val="49803"/>
              </a:srgbClr>
            </a:solidFill>
            <a:ln>
              <a:noFill/>
            </a:ln>
          </p:spPr>
          <p:txBody>
            <a:bodyPr spcFirstLastPara="1" wrap="square" lIns="0" tIns="0" rIns="0" bIns="0" anchor="ctr" anchorCtr="0">
              <a:noAutofit/>
            </a:bodyPr>
            <a:lstStyle/>
            <a:p>
              <a:pPr>
                <a:buClr>
                  <a:srgbClr val="000000"/>
                </a:buClr>
                <a:buSzPts val="1400"/>
              </a:pPr>
              <a:endParaRPr sz="1867">
                <a:solidFill>
                  <a:srgbClr val="000000"/>
                </a:solidFill>
                <a:latin typeface="Arial"/>
                <a:ea typeface="Arial"/>
                <a:cs typeface="Arial"/>
                <a:sym typeface="Arial"/>
              </a:endParaRPr>
            </a:p>
          </p:txBody>
        </p:sp>
      </p:grpSp>
      <p:grpSp>
        <p:nvGrpSpPr>
          <p:cNvPr id="390" name="Google Shape;390;p7"/>
          <p:cNvGrpSpPr/>
          <p:nvPr/>
        </p:nvGrpSpPr>
        <p:grpSpPr>
          <a:xfrm>
            <a:off x="5213363" y="1955628"/>
            <a:ext cx="1473804" cy="1574208"/>
            <a:chOff x="-1" y="-2"/>
            <a:chExt cx="1105352" cy="1180654"/>
          </a:xfrm>
        </p:grpSpPr>
        <p:sp>
          <p:nvSpPr>
            <p:cNvPr id="391" name="Google Shape;391;p7"/>
            <p:cNvSpPr/>
            <p:nvPr/>
          </p:nvSpPr>
          <p:spPr>
            <a:xfrm>
              <a:off x="135748" y="-2"/>
              <a:ext cx="969603" cy="969603"/>
            </a:xfrm>
            <a:prstGeom prst="ellipse">
              <a:avLst/>
            </a:prstGeom>
            <a:solidFill>
              <a:srgbClr val="AAE0C5"/>
            </a:solidFill>
            <a:ln>
              <a:noFill/>
            </a:ln>
          </p:spPr>
          <p:txBody>
            <a:bodyPr spcFirstLastPara="1" wrap="square" lIns="0" tIns="0" rIns="0" bIns="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392" name="Google Shape;392;p7"/>
            <p:cNvSpPr/>
            <p:nvPr/>
          </p:nvSpPr>
          <p:spPr>
            <a:xfrm>
              <a:off x="-1" y="167551"/>
              <a:ext cx="1012203" cy="1013101"/>
            </a:xfrm>
            <a:prstGeom prst="ellipse">
              <a:avLst/>
            </a:prstGeom>
            <a:solidFill>
              <a:srgbClr val="FF9C6E">
                <a:alpha val="49803"/>
              </a:srgbClr>
            </a:solidFill>
            <a:ln>
              <a:noFill/>
            </a:ln>
          </p:spPr>
          <p:txBody>
            <a:bodyPr spcFirstLastPara="1" wrap="square" lIns="0" tIns="0" rIns="0" bIns="0" anchor="ctr" anchorCtr="0">
              <a:noAutofit/>
            </a:bodyPr>
            <a:lstStyle/>
            <a:p>
              <a:pPr>
                <a:buClr>
                  <a:srgbClr val="000000"/>
                </a:buClr>
                <a:buSzPts val="1400"/>
              </a:pPr>
              <a:endParaRPr sz="1867">
                <a:solidFill>
                  <a:srgbClr val="000000"/>
                </a:solidFill>
                <a:latin typeface="Arial"/>
                <a:ea typeface="Arial"/>
                <a:cs typeface="Arial"/>
                <a:sym typeface="Arial"/>
              </a:endParaRPr>
            </a:p>
          </p:txBody>
        </p:sp>
      </p:grpSp>
      <p:grpSp>
        <p:nvGrpSpPr>
          <p:cNvPr id="393" name="Google Shape;393;p7"/>
          <p:cNvGrpSpPr/>
          <p:nvPr/>
        </p:nvGrpSpPr>
        <p:grpSpPr>
          <a:xfrm>
            <a:off x="1480397" y="1955628"/>
            <a:ext cx="1473804" cy="1574208"/>
            <a:chOff x="-1" y="-2"/>
            <a:chExt cx="1105352" cy="1180654"/>
          </a:xfrm>
        </p:grpSpPr>
        <p:sp>
          <p:nvSpPr>
            <p:cNvPr id="394" name="Google Shape;394;p7"/>
            <p:cNvSpPr/>
            <p:nvPr/>
          </p:nvSpPr>
          <p:spPr>
            <a:xfrm>
              <a:off x="135748" y="-2"/>
              <a:ext cx="969603" cy="969603"/>
            </a:xfrm>
            <a:prstGeom prst="ellipse">
              <a:avLst/>
            </a:prstGeom>
            <a:solidFill>
              <a:srgbClr val="AAE0C5"/>
            </a:solidFill>
            <a:ln>
              <a:noFill/>
            </a:ln>
          </p:spPr>
          <p:txBody>
            <a:bodyPr spcFirstLastPara="1" wrap="square" lIns="0" tIns="0" rIns="0" bIns="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395" name="Google Shape;395;p7"/>
            <p:cNvSpPr/>
            <p:nvPr/>
          </p:nvSpPr>
          <p:spPr>
            <a:xfrm>
              <a:off x="-1" y="167551"/>
              <a:ext cx="1012203" cy="1013101"/>
            </a:xfrm>
            <a:prstGeom prst="ellipse">
              <a:avLst/>
            </a:prstGeom>
            <a:solidFill>
              <a:srgbClr val="FF9C6E">
                <a:alpha val="49803"/>
              </a:srgbClr>
            </a:solidFill>
            <a:ln>
              <a:noFill/>
            </a:ln>
          </p:spPr>
          <p:txBody>
            <a:bodyPr spcFirstLastPara="1" wrap="square" lIns="0" tIns="0" rIns="0" bIns="0" anchor="ctr" anchorCtr="0">
              <a:noAutofit/>
            </a:bodyPr>
            <a:lstStyle/>
            <a:p>
              <a:pPr>
                <a:buClr>
                  <a:srgbClr val="000000"/>
                </a:buClr>
                <a:buSzPts val="1400"/>
              </a:pPr>
              <a:endParaRPr sz="1867">
                <a:solidFill>
                  <a:srgbClr val="000000"/>
                </a:solidFill>
                <a:latin typeface="Arial"/>
                <a:ea typeface="Arial"/>
                <a:cs typeface="Arial"/>
                <a:sym typeface="Arial"/>
              </a:endParaRPr>
            </a:p>
          </p:txBody>
        </p:sp>
      </p:grpSp>
      <p:sp>
        <p:nvSpPr>
          <p:cNvPr id="396" name="Google Shape;396;p7"/>
          <p:cNvSpPr txBox="1">
            <a:spLocks noGrp="1"/>
          </p:cNvSpPr>
          <p:nvPr>
            <p:ph type="title"/>
          </p:nvPr>
        </p:nvSpPr>
        <p:spPr>
          <a:xfrm>
            <a:off x="609600" y="838998"/>
            <a:ext cx="10377201" cy="529432"/>
          </a:xfrm>
          <a:prstGeom prst="rect">
            <a:avLst/>
          </a:prstGeom>
          <a:noFill/>
          <a:ln>
            <a:noFill/>
          </a:ln>
        </p:spPr>
        <p:txBody>
          <a:bodyPr spcFirstLastPara="1" vert="horz" wrap="square" lIns="0" tIns="0" rIns="0" bIns="0" rtlCol="0" anchor="b" anchorCtr="0">
            <a:normAutofit/>
          </a:bodyPr>
          <a:lstStyle/>
          <a:p>
            <a:pPr algn="ctr"/>
            <a:r>
              <a:rPr lang="en-US" dirty="0">
                <a:solidFill>
                  <a:srgbClr val="080705"/>
                </a:solidFill>
              </a:rPr>
              <a:t>Youth Mental Health Support Model</a:t>
            </a:r>
            <a:endParaRPr dirty="0"/>
          </a:p>
        </p:txBody>
      </p:sp>
      <p:sp>
        <p:nvSpPr>
          <p:cNvPr id="397" name="Google Shape;397;p7"/>
          <p:cNvSpPr txBox="1">
            <a:spLocks noGrp="1"/>
          </p:cNvSpPr>
          <p:nvPr>
            <p:ph type="body" idx="1"/>
          </p:nvPr>
        </p:nvSpPr>
        <p:spPr>
          <a:xfrm>
            <a:off x="609600" y="3417297"/>
            <a:ext cx="3396400" cy="763639"/>
          </a:xfrm>
          <a:prstGeom prst="rect">
            <a:avLst/>
          </a:prstGeom>
          <a:noFill/>
          <a:ln>
            <a:noFill/>
          </a:ln>
        </p:spPr>
        <p:txBody>
          <a:bodyPr spcFirstLastPara="1" vert="horz" wrap="square" lIns="0" tIns="0" rIns="0" bIns="0" rtlCol="0" anchor="ctr" anchorCtr="0">
            <a:normAutofit/>
          </a:bodyPr>
          <a:lstStyle/>
          <a:p>
            <a:pPr marL="0" indent="0" algn="ctr">
              <a:buSzPts val="1200"/>
              <a:buNone/>
            </a:pPr>
            <a:r>
              <a:rPr lang="en-US" sz="2800" b="1" dirty="0">
                <a:latin typeface="Calibri" panose="020F0502020204030204" pitchFamily="34" charset="0"/>
                <a:ea typeface="Calibri" panose="020F0502020204030204" pitchFamily="34" charset="0"/>
                <a:cs typeface="Calibri" panose="020F0502020204030204" pitchFamily="34" charset="0"/>
                <a:sym typeface="Fraunces SemiBold"/>
              </a:rPr>
              <a:t>Expanding Workforce</a:t>
            </a:r>
            <a:endParaRP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398" name="Google Shape;398;p7"/>
          <p:cNvSpPr txBox="1"/>
          <p:nvPr/>
        </p:nvSpPr>
        <p:spPr>
          <a:xfrm>
            <a:off x="4398546" y="3417297"/>
            <a:ext cx="3396401" cy="763639"/>
          </a:xfrm>
          <a:prstGeom prst="rect">
            <a:avLst/>
          </a:prstGeom>
          <a:noFill/>
          <a:ln>
            <a:noFill/>
          </a:ln>
        </p:spPr>
        <p:txBody>
          <a:bodyPr spcFirstLastPara="1" wrap="square" lIns="0" tIns="0" rIns="0" bIns="0" anchor="ctr" anchorCtr="0">
            <a:normAutofit/>
          </a:bodyPr>
          <a:lstStyle/>
          <a:p>
            <a:pPr algn="ctr">
              <a:buClr>
                <a:srgbClr val="313088"/>
              </a:buClr>
              <a:buSzPts val="1200"/>
            </a:pPr>
            <a:r>
              <a:rPr lang="en-US" sz="2800" b="1" dirty="0">
                <a:latin typeface="Calibri" panose="020F0502020204030204" pitchFamily="34" charset="0"/>
                <a:ea typeface="Calibri" panose="020F0502020204030204" pitchFamily="34" charset="0"/>
                <a:cs typeface="Calibri" panose="020F0502020204030204" pitchFamily="34" charset="0"/>
                <a:sym typeface="Fraunces SemiBold"/>
              </a:rPr>
              <a:t>Certifying Specialists</a:t>
            </a:r>
            <a:endParaRP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399" name="Google Shape;399;p7"/>
          <p:cNvSpPr txBox="1"/>
          <p:nvPr/>
        </p:nvSpPr>
        <p:spPr>
          <a:xfrm>
            <a:off x="8187499" y="3417297"/>
            <a:ext cx="3396400" cy="763639"/>
          </a:xfrm>
          <a:prstGeom prst="rect">
            <a:avLst/>
          </a:prstGeom>
          <a:noFill/>
          <a:ln>
            <a:noFill/>
          </a:ln>
        </p:spPr>
        <p:txBody>
          <a:bodyPr spcFirstLastPara="1" wrap="square" lIns="0" tIns="0" rIns="0" bIns="0" anchor="ctr" anchorCtr="0">
            <a:normAutofit/>
          </a:bodyPr>
          <a:lstStyle/>
          <a:p>
            <a:pPr algn="ctr">
              <a:buClr>
                <a:srgbClr val="313088"/>
              </a:buClr>
              <a:buSzPts val="1200"/>
            </a:pPr>
            <a:r>
              <a:rPr lang="en-US" sz="2800" b="1" dirty="0">
                <a:latin typeface="Calibri" panose="020F0502020204030204" pitchFamily="34" charset="0"/>
                <a:ea typeface="Calibri" panose="020F0502020204030204" pitchFamily="34" charset="0"/>
                <a:cs typeface="Calibri" panose="020F0502020204030204" pitchFamily="34" charset="0"/>
                <a:sym typeface="Fraunces SemiBold"/>
              </a:rPr>
              <a:t>Delivering Support</a:t>
            </a:r>
            <a:endParaRPr sz="2800" b="1" dirty="0">
              <a:latin typeface="Calibri" panose="020F0502020204030204" pitchFamily="34" charset="0"/>
              <a:ea typeface="Calibri" panose="020F0502020204030204" pitchFamily="34" charset="0"/>
              <a:cs typeface="Calibri" panose="020F0502020204030204" pitchFamily="34" charset="0"/>
            </a:endParaRPr>
          </a:p>
        </p:txBody>
      </p:sp>
      <p:sp>
        <p:nvSpPr>
          <p:cNvPr id="400" name="Google Shape;400;p7"/>
          <p:cNvSpPr txBox="1"/>
          <p:nvPr/>
        </p:nvSpPr>
        <p:spPr>
          <a:xfrm>
            <a:off x="609600" y="4228167"/>
            <a:ext cx="3396400" cy="1261403"/>
          </a:xfrm>
          <a:prstGeom prst="rect">
            <a:avLst/>
          </a:prstGeom>
          <a:noFill/>
          <a:ln>
            <a:noFill/>
          </a:ln>
        </p:spPr>
        <p:txBody>
          <a:bodyPr spcFirstLastPara="1" wrap="square" lIns="0" tIns="0" rIns="0" bIns="0" anchor="t" anchorCtr="0">
            <a:noAutofit/>
          </a:bodyPr>
          <a:lstStyle/>
          <a:p>
            <a:pPr>
              <a:lnSpc>
                <a:spcPct val="115000"/>
              </a:lnSpc>
              <a:buClr>
                <a:srgbClr val="080705"/>
              </a:buClr>
              <a:buSzPts val="1100"/>
            </a:pPr>
            <a:r>
              <a:rPr lang="en-US" sz="2000" dirty="0">
                <a:solidFill>
                  <a:srgbClr val="080705"/>
                </a:solidFill>
                <a:latin typeface="Calibri" panose="020F0502020204030204" pitchFamily="34" charset="0"/>
                <a:ea typeface="Calibri" panose="020F0502020204030204" pitchFamily="34" charset="0"/>
                <a:cs typeface="Calibri" panose="020F0502020204030204" pitchFamily="34" charset="0"/>
                <a:sym typeface="Archivo"/>
              </a:rPr>
              <a:t>Hiring and training young adults with diverse backgrounds. Offering support from professional peer supporters to teenagers and young adults.</a:t>
            </a:r>
            <a:endParaRPr sz="2000" dirty="0">
              <a:latin typeface="Calibri" panose="020F0502020204030204" pitchFamily="34" charset="0"/>
              <a:ea typeface="Calibri" panose="020F0502020204030204" pitchFamily="34" charset="0"/>
              <a:cs typeface="Calibri" panose="020F0502020204030204" pitchFamily="34" charset="0"/>
            </a:endParaRPr>
          </a:p>
        </p:txBody>
      </p:sp>
      <p:sp>
        <p:nvSpPr>
          <p:cNvPr id="401" name="Google Shape;401;p7"/>
          <p:cNvSpPr txBox="1"/>
          <p:nvPr/>
        </p:nvSpPr>
        <p:spPr>
          <a:xfrm>
            <a:off x="4398533" y="4228167"/>
            <a:ext cx="3396403" cy="1261403"/>
          </a:xfrm>
          <a:prstGeom prst="rect">
            <a:avLst/>
          </a:prstGeom>
          <a:noFill/>
          <a:ln>
            <a:noFill/>
          </a:ln>
        </p:spPr>
        <p:txBody>
          <a:bodyPr spcFirstLastPara="1" wrap="square" lIns="0" tIns="0" rIns="0" bIns="0" anchor="t" anchorCtr="0">
            <a:noAutofit/>
          </a:bodyPr>
          <a:lstStyle/>
          <a:p>
            <a:pPr>
              <a:lnSpc>
                <a:spcPct val="115000"/>
              </a:lnSpc>
              <a:buClr>
                <a:srgbClr val="080705"/>
              </a:buClr>
              <a:buSzPts val="1000"/>
            </a:pPr>
            <a:r>
              <a:rPr lang="en-US" sz="2000" dirty="0">
                <a:solidFill>
                  <a:srgbClr val="080705"/>
                </a:solidFill>
                <a:latin typeface="Calibri" panose="020F0502020204030204" pitchFamily="34" charset="0"/>
                <a:ea typeface="Calibri" panose="020F0502020204030204" pitchFamily="34" charset="0"/>
                <a:cs typeface="Calibri" panose="020F0502020204030204" pitchFamily="34" charset="0"/>
                <a:sym typeface="Archivo"/>
              </a:rPr>
              <a:t>Certifying Peer Support Specialists with lived experience of mental health, substance use challenges. Recruiting nationally for a diverse workforce, matching peers based on experience and diversity.</a:t>
            </a:r>
            <a:endParaRPr sz="2000" dirty="0">
              <a:latin typeface="Calibri" panose="020F0502020204030204" pitchFamily="34" charset="0"/>
              <a:ea typeface="Calibri" panose="020F0502020204030204" pitchFamily="34" charset="0"/>
              <a:cs typeface="Calibri" panose="020F0502020204030204" pitchFamily="34" charset="0"/>
            </a:endParaRPr>
          </a:p>
        </p:txBody>
      </p:sp>
      <p:sp>
        <p:nvSpPr>
          <p:cNvPr id="402" name="Google Shape;402;p7"/>
          <p:cNvSpPr txBox="1"/>
          <p:nvPr/>
        </p:nvSpPr>
        <p:spPr>
          <a:xfrm>
            <a:off x="8187467" y="4228167"/>
            <a:ext cx="3396400" cy="1261403"/>
          </a:xfrm>
          <a:prstGeom prst="rect">
            <a:avLst/>
          </a:prstGeom>
          <a:noFill/>
          <a:ln>
            <a:noFill/>
          </a:ln>
        </p:spPr>
        <p:txBody>
          <a:bodyPr spcFirstLastPara="1" wrap="square" lIns="0" tIns="0" rIns="0" bIns="0" anchor="t" anchorCtr="0">
            <a:noAutofit/>
          </a:bodyPr>
          <a:lstStyle/>
          <a:p>
            <a:pPr>
              <a:lnSpc>
                <a:spcPct val="115000"/>
              </a:lnSpc>
              <a:buClr>
                <a:srgbClr val="080705"/>
              </a:buClr>
              <a:buSzPts val="1100"/>
            </a:pPr>
            <a:r>
              <a:rPr lang="en-US" sz="2000" dirty="0">
                <a:solidFill>
                  <a:srgbClr val="080705"/>
                </a:solidFill>
                <a:latin typeface="Calibri" panose="020F0502020204030204" pitchFamily="34" charset="0"/>
                <a:ea typeface="Calibri" panose="020F0502020204030204" pitchFamily="34" charset="0"/>
                <a:cs typeface="Calibri" panose="020F0502020204030204" pitchFamily="34" charset="0"/>
                <a:sym typeface="Archivo"/>
              </a:rPr>
              <a:t>Delivering culturally responsive support from certified Peer Support Specialists. Improving accessibility and quality of care through technology.</a:t>
            </a:r>
            <a:endParaRPr sz="2000" dirty="0">
              <a:latin typeface="Calibri" panose="020F0502020204030204" pitchFamily="34" charset="0"/>
              <a:ea typeface="Calibri" panose="020F0502020204030204" pitchFamily="34" charset="0"/>
              <a:cs typeface="Calibri" panose="020F0502020204030204" pitchFamily="34" charset="0"/>
            </a:endParaRPr>
          </a:p>
        </p:txBody>
      </p:sp>
      <p:pic>
        <p:nvPicPr>
          <p:cNvPr id="403" name="Google Shape;403;p7" descr="Google Shape;449;p75"/>
          <p:cNvPicPr preferRelativeResize="0"/>
          <p:nvPr/>
        </p:nvPicPr>
        <p:blipFill rotWithShape="1">
          <a:blip r:embed="rId3">
            <a:alphaModFix/>
          </a:blip>
          <a:srcRect/>
          <a:stretch/>
        </p:blipFill>
        <p:spPr>
          <a:xfrm>
            <a:off x="1206665" y="1771465"/>
            <a:ext cx="1964435" cy="1758372"/>
          </a:xfrm>
          <a:prstGeom prst="rect">
            <a:avLst/>
          </a:prstGeom>
          <a:noFill/>
          <a:ln>
            <a:noFill/>
          </a:ln>
        </p:spPr>
      </p:pic>
      <p:pic>
        <p:nvPicPr>
          <p:cNvPr id="404" name="Google Shape;404;p7" descr="Google Shape;450;p75"/>
          <p:cNvPicPr preferRelativeResize="0"/>
          <p:nvPr/>
        </p:nvPicPr>
        <p:blipFill rotWithShape="1">
          <a:blip r:embed="rId4">
            <a:alphaModFix/>
          </a:blip>
          <a:srcRect/>
          <a:stretch/>
        </p:blipFill>
        <p:spPr>
          <a:xfrm>
            <a:off x="5153918" y="1771465"/>
            <a:ext cx="1885669" cy="1716798"/>
          </a:xfrm>
          <a:prstGeom prst="rect">
            <a:avLst/>
          </a:prstGeom>
          <a:noFill/>
          <a:ln>
            <a:noFill/>
          </a:ln>
        </p:spPr>
      </p:pic>
      <p:pic>
        <p:nvPicPr>
          <p:cNvPr id="405" name="Google Shape;405;p7" descr="Google Shape;451;p75"/>
          <p:cNvPicPr preferRelativeResize="0"/>
          <p:nvPr/>
        </p:nvPicPr>
        <p:blipFill rotWithShape="1">
          <a:blip r:embed="rId5">
            <a:alphaModFix/>
          </a:blip>
          <a:srcRect b="4900"/>
          <a:stretch/>
        </p:blipFill>
        <p:spPr>
          <a:xfrm>
            <a:off x="9022367" y="1741169"/>
            <a:ext cx="1964436" cy="178646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3" name="Google Shape;413;p8"/>
          <p:cNvSpPr txBox="1">
            <a:spLocks noGrp="1"/>
          </p:cNvSpPr>
          <p:nvPr>
            <p:ph type="title"/>
          </p:nvPr>
        </p:nvSpPr>
        <p:spPr>
          <a:xfrm>
            <a:off x="609600" y="838998"/>
            <a:ext cx="10377201" cy="527658"/>
          </a:xfrm>
          <a:prstGeom prst="rect">
            <a:avLst/>
          </a:prstGeom>
          <a:noFill/>
          <a:ln>
            <a:noFill/>
          </a:ln>
        </p:spPr>
        <p:txBody>
          <a:bodyPr spcFirstLastPara="1" vert="horz" wrap="square" lIns="0" tIns="0" rIns="0" bIns="0" rtlCol="0" anchor="b" anchorCtr="0">
            <a:normAutofit/>
          </a:bodyPr>
          <a:lstStyle/>
          <a:p>
            <a:pPr algn="ctr"/>
            <a:r>
              <a:rPr lang="en-US" dirty="0">
                <a:solidFill>
                  <a:srgbClr val="080705"/>
                </a:solidFill>
              </a:rPr>
              <a:t>Cultural Responsiveness</a:t>
            </a:r>
            <a:endParaRPr dirty="0"/>
          </a:p>
        </p:txBody>
      </p:sp>
      <p:sp>
        <p:nvSpPr>
          <p:cNvPr id="414" name="Google Shape;414;p8"/>
          <p:cNvSpPr txBox="1">
            <a:spLocks noGrp="1"/>
          </p:cNvSpPr>
          <p:nvPr>
            <p:ph type="body" idx="1"/>
          </p:nvPr>
        </p:nvSpPr>
        <p:spPr>
          <a:xfrm>
            <a:off x="304800" y="3417297"/>
            <a:ext cx="3701200" cy="970673"/>
          </a:xfrm>
          <a:prstGeom prst="rect">
            <a:avLst/>
          </a:prstGeom>
          <a:noFill/>
          <a:ln>
            <a:noFill/>
          </a:ln>
        </p:spPr>
        <p:txBody>
          <a:bodyPr spcFirstLastPara="1" vert="horz" wrap="square" lIns="0" tIns="0" rIns="0" bIns="0" rtlCol="0" anchor="ctr" anchorCtr="0">
            <a:normAutofit/>
          </a:bodyPr>
          <a:lstStyle/>
          <a:p>
            <a:pPr marL="0" indent="0" algn="ctr">
              <a:buSzPts val="1200"/>
              <a:buNone/>
            </a:pPr>
            <a:r>
              <a:rPr lang="en-US" sz="2800" dirty="0">
                <a:latin typeface="Calibri" panose="020F0502020204030204" pitchFamily="34" charset="0"/>
                <a:ea typeface="Calibri" panose="020F0502020204030204" pitchFamily="34" charset="0"/>
                <a:cs typeface="Calibri" panose="020F0502020204030204" pitchFamily="34" charset="0"/>
                <a:sym typeface="Fraunces SemiBold"/>
              </a:rPr>
              <a:t>Diversity Initiatives</a:t>
            </a:r>
            <a:endParaRPr sz="2800" dirty="0">
              <a:latin typeface="Calibri" panose="020F0502020204030204" pitchFamily="34" charset="0"/>
              <a:ea typeface="Calibri" panose="020F0502020204030204" pitchFamily="34" charset="0"/>
              <a:cs typeface="Calibri" panose="020F0502020204030204" pitchFamily="34" charset="0"/>
            </a:endParaRPr>
          </a:p>
        </p:txBody>
      </p:sp>
      <p:sp>
        <p:nvSpPr>
          <p:cNvPr id="415" name="Google Shape;415;p8"/>
          <p:cNvSpPr txBox="1"/>
          <p:nvPr/>
        </p:nvSpPr>
        <p:spPr>
          <a:xfrm>
            <a:off x="4093748" y="3899140"/>
            <a:ext cx="3701200" cy="47626"/>
          </a:xfrm>
          <a:prstGeom prst="rect">
            <a:avLst/>
          </a:prstGeom>
          <a:noFill/>
          <a:ln>
            <a:noFill/>
          </a:ln>
        </p:spPr>
        <p:txBody>
          <a:bodyPr spcFirstLastPara="1" wrap="square" lIns="0" tIns="0" rIns="0" bIns="0" anchor="ctr" anchorCtr="0">
            <a:noAutofit/>
          </a:bodyPr>
          <a:lstStyle/>
          <a:p>
            <a:pPr algn="ctr">
              <a:buClr>
                <a:srgbClr val="313088"/>
              </a:buClr>
              <a:buSzPts val="1200"/>
            </a:pPr>
            <a:r>
              <a:rPr lang="en-US" sz="2800" dirty="0">
                <a:latin typeface="Calibri" panose="020F0502020204030204" pitchFamily="34" charset="0"/>
                <a:ea typeface="Calibri" panose="020F0502020204030204" pitchFamily="34" charset="0"/>
                <a:cs typeface="Calibri" panose="020F0502020204030204" pitchFamily="34" charset="0"/>
                <a:sym typeface="Fraunces SemiBold"/>
              </a:rPr>
              <a:t>Current Diversity Statistics</a:t>
            </a:r>
            <a:endParaRPr sz="2800" dirty="0">
              <a:latin typeface="Calibri" panose="020F0502020204030204" pitchFamily="34" charset="0"/>
              <a:ea typeface="Calibri" panose="020F0502020204030204" pitchFamily="34" charset="0"/>
              <a:cs typeface="Calibri" panose="020F0502020204030204" pitchFamily="34" charset="0"/>
            </a:endParaRPr>
          </a:p>
        </p:txBody>
      </p:sp>
      <p:sp>
        <p:nvSpPr>
          <p:cNvPr id="416" name="Google Shape;416;p8"/>
          <p:cNvSpPr txBox="1"/>
          <p:nvPr/>
        </p:nvSpPr>
        <p:spPr>
          <a:xfrm>
            <a:off x="8186002" y="3417297"/>
            <a:ext cx="3397897" cy="970673"/>
          </a:xfrm>
          <a:prstGeom prst="rect">
            <a:avLst/>
          </a:prstGeom>
          <a:noFill/>
          <a:ln>
            <a:noFill/>
          </a:ln>
        </p:spPr>
        <p:txBody>
          <a:bodyPr spcFirstLastPara="1" wrap="square" lIns="0" tIns="0" rIns="0" bIns="0" anchor="ctr" anchorCtr="0">
            <a:normAutofit/>
          </a:bodyPr>
          <a:lstStyle/>
          <a:p>
            <a:pPr algn="ctr">
              <a:buClr>
                <a:srgbClr val="313088"/>
              </a:buClr>
              <a:buSzPts val="1200"/>
            </a:pPr>
            <a:r>
              <a:rPr lang="en-US" sz="2800" dirty="0">
                <a:latin typeface="Calibri" panose="020F0502020204030204" pitchFamily="34" charset="0"/>
                <a:ea typeface="Calibri" panose="020F0502020204030204" pitchFamily="34" charset="0"/>
                <a:cs typeface="Calibri" panose="020F0502020204030204" pitchFamily="34" charset="0"/>
                <a:sym typeface="Fraunces SemiBold"/>
              </a:rPr>
              <a:t>Community Outreach</a:t>
            </a:r>
            <a:endParaRPr sz="2800" dirty="0">
              <a:latin typeface="Calibri" panose="020F0502020204030204" pitchFamily="34" charset="0"/>
              <a:ea typeface="Calibri" panose="020F0502020204030204" pitchFamily="34" charset="0"/>
              <a:cs typeface="Calibri" panose="020F0502020204030204" pitchFamily="34" charset="0"/>
            </a:endParaRPr>
          </a:p>
        </p:txBody>
      </p:sp>
      <p:sp>
        <p:nvSpPr>
          <p:cNvPr id="417" name="Google Shape;417;p8"/>
          <p:cNvSpPr txBox="1"/>
          <p:nvPr/>
        </p:nvSpPr>
        <p:spPr>
          <a:xfrm>
            <a:off x="609600" y="4508740"/>
            <a:ext cx="3396400" cy="1276030"/>
          </a:xfrm>
          <a:prstGeom prst="rect">
            <a:avLst/>
          </a:prstGeom>
          <a:noFill/>
          <a:ln>
            <a:noFill/>
          </a:ln>
        </p:spPr>
        <p:txBody>
          <a:bodyPr spcFirstLastPara="1" wrap="square" lIns="0" tIns="0" rIns="0" bIns="0" anchor="t" anchorCtr="0">
            <a:noAutofit/>
          </a:bodyPr>
          <a:lstStyle/>
          <a:p>
            <a:pPr>
              <a:lnSpc>
                <a:spcPct val="115000"/>
              </a:lnSpc>
              <a:buClr>
                <a:srgbClr val="080705"/>
              </a:buClr>
              <a:buSzPts val="900"/>
            </a:pPr>
            <a:r>
              <a:rPr lang="en-US" sz="1600" dirty="0">
                <a:solidFill>
                  <a:srgbClr val="080705"/>
                </a:solidFill>
                <a:latin typeface="Calibri" panose="020F0502020204030204" pitchFamily="34" charset="0"/>
                <a:ea typeface="Calibri" panose="020F0502020204030204" pitchFamily="34" charset="0"/>
                <a:cs typeface="Calibri" panose="020F0502020204030204" pitchFamily="34" charset="0"/>
                <a:sym typeface="Fraunces"/>
              </a:rPr>
              <a:t>Promoting diversity through inclusive hiring and retention strategies. Enhancing cultural awareness and support within the organization. Providing avenues for peers to voice their concerns and ideas for improvement and be directly involved in implementing those improvements.</a:t>
            </a:r>
            <a:endParaRPr sz="1600" dirty="0">
              <a:latin typeface="Calibri" panose="020F0502020204030204" pitchFamily="34" charset="0"/>
              <a:ea typeface="Calibri" panose="020F0502020204030204" pitchFamily="34" charset="0"/>
              <a:cs typeface="Calibri" panose="020F0502020204030204" pitchFamily="34" charset="0"/>
            </a:endParaRPr>
          </a:p>
        </p:txBody>
      </p:sp>
      <p:sp>
        <p:nvSpPr>
          <p:cNvPr id="418" name="Google Shape;418;p8"/>
          <p:cNvSpPr txBox="1"/>
          <p:nvPr/>
        </p:nvSpPr>
        <p:spPr>
          <a:xfrm>
            <a:off x="4398533" y="4463391"/>
            <a:ext cx="3396403" cy="1508978"/>
          </a:xfrm>
          <a:prstGeom prst="rect">
            <a:avLst/>
          </a:prstGeom>
          <a:noFill/>
          <a:ln>
            <a:noFill/>
          </a:ln>
        </p:spPr>
        <p:txBody>
          <a:bodyPr spcFirstLastPara="1" wrap="square" lIns="0" tIns="0" rIns="0" bIns="0" anchor="t" anchorCtr="0">
            <a:noAutofit/>
          </a:bodyPr>
          <a:lstStyle/>
          <a:p>
            <a:pPr>
              <a:lnSpc>
                <a:spcPct val="115000"/>
              </a:lnSpc>
              <a:buClr>
                <a:srgbClr val="080705"/>
              </a:buClr>
              <a:buSzPts val="1000"/>
            </a:pPr>
            <a:r>
              <a:rPr lang="en-US" sz="1600" dirty="0">
                <a:solidFill>
                  <a:srgbClr val="080705"/>
                </a:solidFill>
                <a:latin typeface="Calibri" panose="020F0502020204030204" pitchFamily="34" charset="0"/>
                <a:ea typeface="Calibri" panose="020F0502020204030204" pitchFamily="34" charset="0"/>
                <a:cs typeface="Calibri" panose="020F0502020204030204" pitchFamily="34" charset="0"/>
                <a:sym typeface="Fraunces"/>
              </a:rPr>
              <a:t>Our workforce statistics reflect of the peer supporters with peers.net: </a:t>
            </a:r>
            <a:endParaRPr lang="en-US" sz="1600" dirty="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1333"/>
              </a:spcBef>
              <a:buClr>
                <a:srgbClr val="080705"/>
              </a:buClr>
              <a:buSzPts val="1000"/>
            </a:pPr>
            <a:r>
              <a:rPr lang="en-US" sz="1600" dirty="0">
                <a:solidFill>
                  <a:srgbClr val="080705"/>
                </a:solidFill>
                <a:latin typeface="Calibri" panose="020F0502020204030204" pitchFamily="34" charset="0"/>
                <a:ea typeface="Calibri" panose="020F0502020204030204" pitchFamily="34" charset="0"/>
                <a:cs typeface="Calibri" panose="020F0502020204030204" pitchFamily="34" charset="0"/>
                <a:sym typeface="Fraunces"/>
              </a:rPr>
              <a:t>55% identify as BIPOC </a:t>
            </a:r>
            <a:endParaRPr lang="en-US" sz="1600" dirty="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1333"/>
              </a:spcBef>
              <a:buClr>
                <a:srgbClr val="080705"/>
              </a:buClr>
              <a:buSzPts val="1000"/>
            </a:pPr>
            <a:r>
              <a:rPr lang="en-US" sz="1600" dirty="0">
                <a:solidFill>
                  <a:srgbClr val="080705"/>
                </a:solidFill>
                <a:latin typeface="Calibri" panose="020F0502020204030204" pitchFamily="34" charset="0"/>
                <a:ea typeface="Calibri" panose="020F0502020204030204" pitchFamily="34" charset="0"/>
                <a:cs typeface="Calibri" panose="020F0502020204030204" pitchFamily="34" charset="0"/>
                <a:sym typeface="Fraunces"/>
              </a:rPr>
              <a:t>58% identify as LGBTQIA+</a:t>
            </a:r>
            <a:endParaRPr lang="en-US" sz="1600" dirty="0">
              <a:latin typeface="Calibri" panose="020F0502020204030204" pitchFamily="34" charset="0"/>
              <a:ea typeface="Calibri" panose="020F0502020204030204" pitchFamily="34" charset="0"/>
              <a:cs typeface="Calibri" panose="020F0502020204030204" pitchFamily="34" charset="0"/>
            </a:endParaRPr>
          </a:p>
          <a:p>
            <a:pPr>
              <a:lnSpc>
                <a:spcPct val="115000"/>
              </a:lnSpc>
              <a:spcBef>
                <a:spcPts val="1333"/>
              </a:spcBef>
              <a:buClr>
                <a:srgbClr val="080705"/>
              </a:buClr>
              <a:buSzPts val="1000"/>
            </a:pPr>
            <a:r>
              <a:rPr lang="en-US" sz="1600" dirty="0">
                <a:solidFill>
                  <a:srgbClr val="080705"/>
                </a:solidFill>
                <a:latin typeface="Calibri" panose="020F0502020204030204" pitchFamily="34" charset="0"/>
                <a:ea typeface="Calibri" panose="020F0502020204030204" pitchFamily="34" charset="0"/>
                <a:cs typeface="Calibri" panose="020F0502020204030204" pitchFamily="34" charset="0"/>
                <a:sym typeface="Fraunces"/>
              </a:rPr>
              <a:t>13% identify as trans individuals </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419" name="Google Shape;419;p8"/>
          <p:cNvSpPr txBox="1"/>
          <p:nvPr/>
        </p:nvSpPr>
        <p:spPr>
          <a:xfrm>
            <a:off x="8439038" y="4508740"/>
            <a:ext cx="3396403" cy="980830"/>
          </a:xfrm>
          <a:prstGeom prst="rect">
            <a:avLst/>
          </a:prstGeom>
          <a:noFill/>
          <a:ln>
            <a:noFill/>
          </a:ln>
        </p:spPr>
        <p:txBody>
          <a:bodyPr spcFirstLastPara="1" wrap="square" lIns="0" tIns="0" rIns="0" bIns="0" anchor="t" anchorCtr="0">
            <a:noAutofit/>
          </a:bodyPr>
          <a:lstStyle/>
          <a:p>
            <a:pPr>
              <a:lnSpc>
                <a:spcPct val="115000"/>
              </a:lnSpc>
              <a:buClr>
                <a:srgbClr val="080705"/>
              </a:buClr>
              <a:buSzPts val="1000"/>
            </a:pPr>
            <a:r>
              <a:rPr lang="en-US" sz="1600" dirty="0">
                <a:solidFill>
                  <a:srgbClr val="080705"/>
                </a:solidFill>
                <a:latin typeface="Calibri" panose="020F0502020204030204" pitchFamily="34" charset="0"/>
                <a:ea typeface="Calibri" panose="020F0502020204030204" pitchFamily="34" charset="0"/>
                <a:cs typeface="Calibri" panose="020F0502020204030204" pitchFamily="34" charset="0"/>
                <a:sym typeface="Fraunces"/>
              </a:rPr>
              <a:t>Engaging with diverse communities to source talent and create an inclusive work environment.</a:t>
            </a:r>
            <a:endParaRPr sz="1600" dirty="0">
              <a:latin typeface="Calibri" panose="020F0502020204030204" pitchFamily="34" charset="0"/>
              <a:ea typeface="Calibri" panose="020F0502020204030204" pitchFamily="34" charset="0"/>
              <a:cs typeface="Calibri" panose="020F0502020204030204" pitchFamily="34" charset="0"/>
            </a:endParaRPr>
          </a:p>
        </p:txBody>
      </p:sp>
      <p:pic>
        <p:nvPicPr>
          <p:cNvPr id="2" name="Google Shape;421;p8" descr="Google Shape;467;p76">
            <a:extLst>
              <a:ext uri="{FF2B5EF4-FFF2-40B4-BE49-F238E27FC236}">
                <a16:creationId xmlns:a16="http://schemas.microsoft.com/office/drawing/2014/main" id="{FF38FDD9-B37E-3FC2-301A-A22436C47749}"/>
              </a:ext>
            </a:extLst>
          </p:cNvPr>
          <p:cNvPicPr preferRelativeResize="0"/>
          <p:nvPr/>
        </p:nvPicPr>
        <p:blipFill rotWithShape="1">
          <a:blip r:embed="rId3">
            <a:alphaModFix/>
          </a:blip>
          <a:srcRect/>
          <a:stretch/>
        </p:blipFill>
        <p:spPr>
          <a:xfrm>
            <a:off x="1324892" y="1830250"/>
            <a:ext cx="1383802" cy="1764090"/>
          </a:xfrm>
          <a:prstGeom prst="rect">
            <a:avLst/>
          </a:prstGeom>
          <a:noFill/>
          <a:ln>
            <a:noFill/>
          </a:ln>
        </p:spPr>
      </p:pic>
      <p:pic>
        <p:nvPicPr>
          <p:cNvPr id="3" name="Google Shape;422;p8" descr="Google Shape;468;p76">
            <a:extLst>
              <a:ext uri="{FF2B5EF4-FFF2-40B4-BE49-F238E27FC236}">
                <a16:creationId xmlns:a16="http://schemas.microsoft.com/office/drawing/2014/main" id="{BF78432E-B632-9712-3379-ACAD01121357}"/>
              </a:ext>
            </a:extLst>
          </p:cNvPr>
          <p:cNvPicPr preferRelativeResize="0"/>
          <p:nvPr/>
        </p:nvPicPr>
        <p:blipFill rotWithShape="1">
          <a:blip r:embed="rId4">
            <a:alphaModFix/>
          </a:blip>
          <a:srcRect/>
          <a:stretch/>
        </p:blipFill>
        <p:spPr>
          <a:xfrm>
            <a:off x="4957314" y="1853648"/>
            <a:ext cx="1555792" cy="1764090"/>
          </a:xfrm>
          <a:prstGeom prst="rect">
            <a:avLst/>
          </a:prstGeom>
          <a:noFill/>
          <a:ln>
            <a:noFill/>
          </a:ln>
        </p:spPr>
      </p:pic>
      <p:grpSp>
        <p:nvGrpSpPr>
          <p:cNvPr id="4" name="Google Shape;423;p8">
            <a:extLst>
              <a:ext uri="{FF2B5EF4-FFF2-40B4-BE49-F238E27FC236}">
                <a16:creationId xmlns:a16="http://schemas.microsoft.com/office/drawing/2014/main" id="{2C1FDE08-0E48-4DEC-00F5-E02362E57D61}"/>
              </a:ext>
            </a:extLst>
          </p:cNvPr>
          <p:cNvGrpSpPr/>
          <p:nvPr/>
        </p:nvGrpSpPr>
        <p:grpSpPr>
          <a:xfrm>
            <a:off x="8867956" y="1747788"/>
            <a:ext cx="1555791" cy="1764090"/>
            <a:chOff x="-1" y="-1"/>
            <a:chExt cx="1383804" cy="1345761"/>
          </a:xfrm>
        </p:grpSpPr>
        <p:sp>
          <p:nvSpPr>
            <p:cNvPr id="5" name="Google Shape;424;p8">
              <a:extLst>
                <a:ext uri="{FF2B5EF4-FFF2-40B4-BE49-F238E27FC236}">
                  <a16:creationId xmlns:a16="http://schemas.microsoft.com/office/drawing/2014/main" id="{E99C1028-CB98-07F6-7254-0794D9C168D9}"/>
                </a:ext>
              </a:extLst>
            </p:cNvPr>
            <p:cNvSpPr/>
            <p:nvPr/>
          </p:nvSpPr>
          <p:spPr>
            <a:xfrm>
              <a:off x="0" y="-1"/>
              <a:ext cx="1383802" cy="1345760"/>
            </a:xfrm>
            <a:prstGeom prst="rect">
              <a:avLst/>
            </a:prstGeom>
            <a:solidFill>
              <a:srgbClr val="FF9C6E">
                <a:alpha val="49803"/>
              </a:srgbClr>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31394D"/>
                </a:buClr>
                <a:buSzPts val="1400"/>
                <a:buFont typeface="Arial"/>
                <a:buNone/>
              </a:pPr>
              <a:endParaRPr sz="2800" b="0" i="0" u="none" strike="noStrike" cap="none">
                <a:latin typeface="Arial"/>
                <a:ea typeface="Arial"/>
                <a:cs typeface="Arial"/>
                <a:sym typeface="Arial"/>
              </a:endParaRPr>
            </a:p>
          </p:txBody>
        </p:sp>
        <p:pic>
          <p:nvPicPr>
            <p:cNvPr id="6" name="Google Shape;425;p8" descr="image28.png">
              <a:extLst>
                <a:ext uri="{FF2B5EF4-FFF2-40B4-BE49-F238E27FC236}">
                  <a16:creationId xmlns:a16="http://schemas.microsoft.com/office/drawing/2014/main" id="{007799EC-CBD8-756D-166B-B1880B6F7635}"/>
                </a:ext>
              </a:extLst>
            </p:cNvPr>
            <p:cNvPicPr preferRelativeResize="0"/>
            <p:nvPr/>
          </p:nvPicPr>
          <p:blipFill rotWithShape="1">
            <a:blip r:embed="rId5">
              <a:alphaModFix/>
            </a:blip>
            <a:srcRect/>
            <a:stretch/>
          </p:blipFill>
          <p:spPr>
            <a:xfrm>
              <a:off x="-1" y="-1"/>
              <a:ext cx="1383804" cy="1345761"/>
            </a:xfrm>
            <a:prstGeom prst="rect">
              <a:avLst/>
            </a:prstGeom>
            <a:noFill/>
            <a:ln>
              <a:noFill/>
            </a:ln>
          </p:spPr>
        </p:pic>
      </p:grpSp>
    </p:spTree>
  </p:cSld>
  <p:clrMapOvr>
    <a:masterClrMapping/>
  </p:clrMapOvr>
</p:sld>
</file>

<file path=ppt/theme/theme1.xml><?xml version="1.0" encoding="utf-8"?>
<a:theme xmlns:a="http://schemas.openxmlformats.org/drawingml/2006/main" name="GestaltVTI">
  <a:themeElements>
    <a:clrScheme name="Gestalt">
      <a:dk1>
        <a:srgbClr val="000000"/>
      </a:dk1>
      <a:lt1>
        <a:sysClr val="window" lastClr="FFFFFF"/>
      </a:lt1>
      <a:dk2>
        <a:srgbClr val="262626"/>
      </a:dk2>
      <a:lt2>
        <a:srgbClr val="F7F7F7"/>
      </a:lt2>
      <a:accent1>
        <a:srgbClr val="EBA000"/>
      </a:accent1>
      <a:accent2>
        <a:srgbClr val="00BAC8"/>
      </a:accent2>
      <a:accent3>
        <a:srgbClr val="E64823"/>
      </a:accent3>
      <a:accent4>
        <a:srgbClr val="4D5AFF"/>
      </a:accent4>
      <a:accent5>
        <a:srgbClr val="FE5D21"/>
      </a:accent5>
      <a:accent6>
        <a:srgbClr val="00C777"/>
      </a:accent6>
      <a:hlink>
        <a:srgbClr val="2998E3"/>
      </a:hlink>
      <a:folHlink>
        <a:srgbClr val="939393"/>
      </a:folHlink>
    </a:clrScheme>
    <a:fontScheme name="Gestalt">
      <a:majorFont>
        <a:latin typeface="Bierstadt"/>
        <a:ea typeface=""/>
        <a:cs typeface=""/>
      </a:majorFont>
      <a:minorFont>
        <a:latin typeface="Bierstad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estaltVTI" id="{4F87C71D-53D1-4B71-BF97-FD0EA4B25665}" vid="{A110AFC4-8D8A-4C02-8885-7BA370B379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767</TotalTime>
  <Words>1294</Words>
  <Application>Microsoft Office PowerPoint</Application>
  <PresentationFormat>Widescreen</PresentationFormat>
  <Paragraphs>123</Paragraphs>
  <Slides>16</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Aptos</vt:lpstr>
      <vt:lpstr>Archivo</vt:lpstr>
      <vt:lpstr>Archivo Narrow</vt:lpstr>
      <vt:lpstr>Arial</vt:lpstr>
      <vt:lpstr>Bierstadt</vt:lpstr>
      <vt:lpstr>Calibri</vt:lpstr>
      <vt:lpstr>Fraunces</vt:lpstr>
      <vt:lpstr>Fraunces ExtraBold</vt:lpstr>
      <vt:lpstr>Fraunces Light</vt:lpstr>
      <vt:lpstr>Helvetica Neue</vt:lpstr>
      <vt:lpstr>Roboto</vt:lpstr>
      <vt:lpstr>GestaltVTI</vt:lpstr>
      <vt:lpstr>Digital Peer Support: Ever emerging, not something we can ignore  May 2024 </vt:lpstr>
      <vt:lpstr>What’s Happening Around the World</vt:lpstr>
      <vt:lpstr>The Importance of Digitally Based Support</vt:lpstr>
      <vt:lpstr>Opportunities in Digital Peer Support</vt:lpstr>
      <vt:lpstr>Servicing Rural Areas</vt:lpstr>
      <vt:lpstr>Cultural Responsiveness in Online Platforms</vt:lpstr>
      <vt:lpstr>                                         by Flourish Labs</vt:lpstr>
      <vt:lpstr>Youth Mental Health Support Model</vt:lpstr>
      <vt:lpstr>Cultural Responsiveness</vt:lpstr>
      <vt:lpstr>How do Youth &amp; Young Adults Find Us</vt:lpstr>
      <vt:lpstr>What do our Seekers Have to Say? </vt:lpstr>
      <vt:lpstr>What do our Seekers Have to Say? </vt:lpstr>
      <vt:lpstr>Enhancing Peer Support Services </vt:lpstr>
      <vt:lpstr>Challenges in Digital Peer Support</vt:lpstr>
      <vt:lpstr>Creating Accessible Programs  </vt:lpstr>
      <vt:lpstr>  www.robynpriest.com  www.explorationmastery.com  robyn@robynpriest.com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Robyn Priest</dc:creator>
  <cp:lastModifiedBy>Robyn Priest</cp:lastModifiedBy>
  <cp:revision>17</cp:revision>
  <cp:lastPrinted>2025-05-25T14:18:44Z</cp:lastPrinted>
  <dcterms:created xsi:type="dcterms:W3CDTF">2025-05-21T16:14:44Z</dcterms:created>
  <dcterms:modified xsi:type="dcterms:W3CDTF">2025-06-05T20:29:17Z</dcterms:modified>
</cp:coreProperties>
</file>